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Lst>
  <p:notesMasterIdLst>
    <p:notesMasterId r:id="rId25"/>
  </p:notesMasterIdLst>
  <p:sldIdLst>
    <p:sldId id="256" r:id="rId6"/>
    <p:sldId id="325" r:id="rId7"/>
    <p:sldId id="287" r:id="rId8"/>
    <p:sldId id="367" r:id="rId9"/>
    <p:sldId id="369" r:id="rId10"/>
    <p:sldId id="326" r:id="rId11"/>
    <p:sldId id="387" r:id="rId12"/>
    <p:sldId id="382" r:id="rId13"/>
    <p:sldId id="370" r:id="rId14"/>
    <p:sldId id="366" r:id="rId15"/>
    <p:sldId id="368" r:id="rId16"/>
    <p:sldId id="347" r:id="rId17"/>
    <p:sldId id="371" r:id="rId18"/>
    <p:sldId id="384" r:id="rId19"/>
    <p:sldId id="383" r:id="rId20"/>
    <p:sldId id="385" r:id="rId21"/>
    <p:sldId id="279" r:id="rId22"/>
    <p:sldId id="386" r:id="rId23"/>
    <p:sldId id="277" r:id="rId24"/>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D9"/>
    <a:srgbClr val="DAE9F6"/>
    <a:srgbClr val="FFD5D5"/>
    <a:srgbClr val="FFB9B9"/>
    <a:srgbClr val="FFFFFF"/>
    <a:srgbClr val="FF7C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5"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6DC614-0242-4308-A5BD-E2953323161E}" type="datetimeFigureOut">
              <a:rPr lang="sl-SI" smtClean="0"/>
              <a:t>12. 04. 2023</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4AD74D-9BEA-4CC2-B7BC-69D0FFC6E940}" type="slidenum">
              <a:rPr lang="sl-SI" smtClean="0"/>
              <a:t>‹#›</a:t>
            </a:fld>
            <a:endParaRPr lang="sl-SI"/>
          </a:p>
        </p:txBody>
      </p:sp>
    </p:spTree>
    <p:extLst>
      <p:ext uri="{BB962C8B-B14F-4D97-AF65-F5344CB8AC3E}">
        <p14:creationId xmlns:p14="http://schemas.microsoft.com/office/powerpoint/2010/main" val="406051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51227AE-637F-4F1D-B6C8-71BDEFD76011}"/>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8C8E64A1-F18A-4919-BCAD-38FD9695A04E}"/>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A0BA7D-4F10-4384-856A-EF72CB267FC1}"/>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8CB03CED-A66C-4830-A218-48D3D75E4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A1C417AE-370F-469E-92C0-EDFDE63ECB25}"/>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5" name="Označba mesta noge 4">
            <a:extLst>
              <a:ext uri="{FF2B5EF4-FFF2-40B4-BE49-F238E27FC236}">
                <a16:creationId xmlns:a16="http://schemas.microsoft.com/office/drawing/2014/main" id="{606E9DF7-50C7-4AB9-B678-BE7D5A291C4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B5D13D1-26DD-4900-8345-C5A918ADA500}"/>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66959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99CC74-D94F-479E-8FBE-207086B46B77}"/>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16930F5-7F68-4AF6-8A63-B2B2697DAD95}"/>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61F75E9-41D7-46BC-99EE-473F897E3D53}"/>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5" name="Označba mesta noge 4">
            <a:extLst>
              <a:ext uri="{FF2B5EF4-FFF2-40B4-BE49-F238E27FC236}">
                <a16:creationId xmlns:a16="http://schemas.microsoft.com/office/drawing/2014/main" id="{FAC1B78C-B8EF-47CD-AEC2-423CFEC622B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9A7EDEF-EA49-4687-933B-614135F480CC}"/>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304579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7D87CC3-E6FE-4257-865D-052333B2D98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8032CEF-FF3C-485F-B19E-6A777E64D1E5}"/>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6347EA8-D095-4C00-8297-20FF4B3C4434}"/>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5" name="Označba mesta noge 4">
            <a:extLst>
              <a:ext uri="{FF2B5EF4-FFF2-40B4-BE49-F238E27FC236}">
                <a16:creationId xmlns:a16="http://schemas.microsoft.com/office/drawing/2014/main" id="{5E0F4A63-75C0-497F-9F0A-026CB5F9C34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45E5C9E-966C-4E71-B997-E3C776C09B00}"/>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393131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sl-SI"/>
              <a:t>Uredite slog naslova matrice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190508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130869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sl-SI"/>
              <a:t>Uredite slog naslova matrice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3910896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285435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sl-SI"/>
              <a:t>Uredite sloge besedila matrice</a:t>
            </a:r>
          </a:p>
        </p:txBody>
      </p:sp>
      <p:sp>
        <p:nvSpPr>
          <p:cNvPr id="4" name="Content Placeholder 3"/>
          <p:cNvSpPr>
            <a:spLocks noGrp="1"/>
          </p:cNvSpPr>
          <p:nvPr>
            <p:ph sz="half" idx="2"/>
          </p:nvPr>
        </p:nvSpPr>
        <p:spPr>
          <a:xfrm>
            <a:off x="839789"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sl-SI"/>
              <a:t>Uredite sloge besedila matrice</a:t>
            </a:r>
          </a:p>
        </p:txBody>
      </p:sp>
      <p:sp>
        <p:nvSpPr>
          <p:cNvPr id="6" name="Content Placeholder 5"/>
          <p:cNvSpPr>
            <a:spLocks noGrp="1"/>
          </p:cNvSpPr>
          <p:nvPr>
            <p:ph sz="quarter" idx="4"/>
          </p:nvPr>
        </p:nvSpPr>
        <p:spPr>
          <a:xfrm>
            <a:off x="6172203"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endParaRPr lang="sl-SI">
              <a:solidFill>
                <a:prstClr val="black">
                  <a:tint val="75000"/>
                </a:prstClr>
              </a:solidFill>
            </a:endParaRPr>
          </a:p>
        </p:txBody>
      </p:sp>
      <p:sp>
        <p:nvSpPr>
          <p:cNvPr id="8" name="Footer Placeholder 7"/>
          <p:cNvSpPr>
            <a:spLocks noGrp="1"/>
          </p:cNvSpPr>
          <p:nvPr>
            <p:ph type="ftr" sz="quarter" idx="11"/>
          </p:nvPr>
        </p:nvSpPr>
        <p:spPr/>
        <p:txBody>
          <a:bodyPr/>
          <a:lstStyle/>
          <a:p>
            <a:endParaRPr lang="sl-SI">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300661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endParaRPr lang="sl-SI">
              <a:solidFill>
                <a:prstClr val="black">
                  <a:tint val="75000"/>
                </a:prstClr>
              </a:solidFill>
            </a:endParaRPr>
          </a:p>
        </p:txBody>
      </p:sp>
      <p:sp>
        <p:nvSpPr>
          <p:cNvPr id="4" name="Footer Placeholder 3"/>
          <p:cNvSpPr>
            <a:spLocks noGrp="1"/>
          </p:cNvSpPr>
          <p:nvPr>
            <p:ph type="ftr" sz="quarter" idx="11"/>
          </p:nvPr>
        </p:nvSpPr>
        <p:spPr/>
        <p:txBody>
          <a:bodyPr/>
          <a:lstStyle/>
          <a:p>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3376534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l-SI">
              <a:solidFill>
                <a:prstClr val="black">
                  <a:tint val="75000"/>
                </a:prstClr>
              </a:solidFill>
            </a:endParaRPr>
          </a:p>
        </p:txBody>
      </p:sp>
      <p:sp>
        <p:nvSpPr>
          <p:cNvPr id="3" name="Footer Placeholder 2"/>
          <p:cNvSpPr>
            <a:spLocks noGrp="1"/>
          </p:cNvSpPr>
          <p:nvPr>
            <p:ph type="ftr" sz="quarter" idx="11"/>
          </p:nvPr>
        </p:nvSpPr>
        <p:spPr/>
        <p:txBody>
          <a:bodyPr/>
          <a:lstStyle/>
          <a:p>
            <a:endParaRPr lang="sl-SI">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174158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sl-SI"/>
              <a:t>Uredite slog naslova matrice</a:t>
            </a:r>
            <a:endParaRPr lang="en-US" dirty="0"/>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sl-SI"/>
              <a:t>Uredite sloge besedila matrice</a:t>
            </a:r>
          </a:p>
        </p:txBody>
      </p:sp>
      <p:sp>
        <p:nvSpPr>
          <p:cNvPr id="5" name="Date Placeholder 4"/>
          <p:cNvSpPr>
            <a:spLocks noGrp="1"/>
          </p:cNvSpPr>
          <p:nvPr>
            <p:ph type="dt" sz="half" idx="10"/>
          </p:nvPr>
        </p:nvSpPr>
        <p:spPr/>
        <p:txBody>
          <a:bodyPr/>
          <a:lstStyle/>
          <a:p>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29998022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857F50-8E28-4A99-B62D-5DF4A1ADC08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9E9175C-27C0-4C38-9405-8C5D04D69E16}"/>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BD44EBF-3D26-4266-812F-94CBFC8FF230}"/>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5" name="Označba mesta noge 4">
            <a:extLst>
              <a:ext uri="{FF2B5EF4-FFF2-40B4-BE49-F238E27FC236}">
                <a16:creationId xmlns:a16="http://schemas.microsoft.com/office/drawing/2014/main" id="{A129ADB9-9837-4D78-A103-6228025E1BB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7B06490-B4D9-4C6B-9B07-D7EA3EEA45BC}"/>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406332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sl-SI"/>
              <a:t>Uredite sloge besedila matrice</a:t>
            </a:r>
          </a:p>
        </p:txBody>
      </p:sp>
      <p:sp>
        <p:nvSpPr>
          <p:cNvPr id="5" name="Date Placeholder 4"/>
          <p:cNvSpPr>
            <a:spLocks noGrp="1"/>
          </p:cNvSpPr>
          <p:nvPr>
            <p:ph type="dt" sz="half" idx="10"/>
          </p:nvPr>
        </p:nvSpPr>
        <p:spPr/>
        <p:txBody>
          <a:bodyPr/>
          <a:lstStyle/>
          <a:p>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639996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1024725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3" y="365127"/>
            <a:ext cx="7734300" cy="5811839"/>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sl" smtClean="0">
                <a:solidFill>
                  <a:prstClr val="black">
                    <a:tint val="75000"/>
                  </a:prstClr>
                </a:solidFill>
              </a:rPr>
              <a:pPr/>
              <a:t>‹#›</a:t>
            </a:fld>
            <a:endParaRPr lang="sl">
              <a:solidFill>
                <a:prstClr val="black">
                  <a:tint val="75000"/>
                </a:prstClr>
              </a:solidFill>
            </a:endParaRPr>
          </a:p>
        </p:txBody>
      </p:sp>
    </p:spTree>
    <p:extLst>
      <p:ext uri="{BB962C8B-B14F-4D97-AF65-F5344CB8AC3E}">
        <p14:creationId xmlns:p14="http://schemas.microsoft.com/office/powerpoint/2010/main" val="30587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sl-SI"/>
              <a:t>Uredite slog naslova matrice</a:t>
            </a:r>
          </a:p>
        </p:txBody>
      </p:sp>
      <p:sp>
        <p:nvSpPr>
          <p:cNvPr id="3" name="Podnaslov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Uredite slog podnaslova matrice</a:t>
            </a:r>
          </a:p>
        </p:txBody>
      </p:sp>
      <p:sp>
        <p:nvSpPr>
          <p:cNvPr id="4" name="Rectangle 4">
            <a:extLst>
              <a:ext uri="{FF2B5EF4-FFF2-40B4-BE49-F238E27FC236}">
                <a16:creationId xmlns:a16="http://schemas.microsoft.com/office/drawing/2014/main" id="{885D1ED9-FC4D-4640-A130-F3A2F90BDC62}"/>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61627E2B-2407-4616-B4E9-2784A147136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66E9DF97-806F-4AA2-BAD5-210AE3FCD676}"/>
              </a:ext>
            </a:extLst>
          </p:cNvPr>
          <p:cNvSpPr>
            <a:spLocks noGrp="1" noChangeArrowheads="1"/>
          </p:cNvSpPr>
          <p:nvPr>
            <p:ph type="sldNum" sz="quarter" idx="12"/>
          </p:nvPr>
        </p:nvSpPr>
        <p:spPr>
          <a:ln/>
        </p:spPr>
        <p:txBody>
          <a:bodyPr/>
          <a:lstStyle>
            <a:lvl1pPr>
              <a:defRPr/>
            </a:lvl1pPr>
          </a:lstStyle>
          <a:p>
            <a:pPr>
              <a:defRPr/>
            </a:pPr>
            <a:fld id="{6DC3ED5C-01D2-4B79-9A9D-1C429FB44DA8}" type="slidenum">
              <a:rPr lang="sl-SI" altLang="sl-SI"/>
              <a:pPr>
                <a:defRPr/>
              </a:pPr>
              <a:t>‹#›</a:t>
            </a:fld>
            <a:endParaRPr lang="sl-SI" altLang="sl-SI"/>
          </a:p>
        </p:txBody>
      </p:sp>
    </p:spTree>
    <p:extLst>
      <p:ext uri="{BB962C8B-B14F-4D97-AF65-F5344CB8AC3E}">
        <p14:creationId xmlns:p14="http://schemas.microsoft.com/office/powerpoint/2010/main" val="926226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E0811485-CAA3-4A7F-895A-A19FD0ACE610}"/>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7503F6A9-8098-48E9-9D1E-4F5F5632A64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F73F0D62-33DE-4663-AB71-F0C8415F831B}"/>
              </a:ext>
            </a:extLst>
          </p:cNvPr>
          <p:cNvSpPr>
            <a:spLocks noGrp="1" noChangeArrowheads="1"/>
          </p:cNvSpPr>
          <p:nvPr>
            <p:ph type="sldNum" sz="quarter" idx="12"/>
          </p:nvPr>
        </p:nvSpPr>
        <p:spPr>
          <a:ln/>
        </p:spPr>
        <p:txBody>
          <a:bodyPr/>
          <a:lstStyle>
            <a:lvl1pPr>
              <a:defRPr/>
            </a:lvl1pPr>
          </a:lstStyle>
          <a:p>
            <a:pPr>
              <a:defRPr/>
            </a:pPr>
            <a:fld id="{BDE0ECB4-7C73-4AD4-BC80-5ECB68B4CB10}" type="slidenum">
              <a:rPr lang="sl-SI" altLang="sl-SI"/>
              <a:pPr>
                <a:defRPr/>
              </a:pPr>
              <a:t>‹#›</a:t>
            </a:fld>
            <a:endParaRPr lang="sl-SI" altLang="sl-SI"/>
          </a:p>
        </p:txBody>
      </p:sp>
    </p:spTree>
    <p:extLst>
      <p:ext uri="{BB962C8B-B14F-4D97-AF65-F5344CB8AC3E}">
        <p14:creationId xmlns:p14="http://schemas.microsoft.com/office/powerpoint/2010/main" val="311031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Uredite sloge besedila matrice</a:t>
            </a:r>
          </a:p>
        </p:txBody>
      </p:sp>
      <p:sp>
        <p:nvSpPr>
          <p:cNvPr id="4" name="Rectangle 4">
            <a:extLst>
              <a:ext uri="{FF2B5EF4-FFF2-40B4-BE49-F238E27FC236}">
                <a16:creationId xmlns:a16="http://schemas.microsoft.com/office/drawing/2014/main" id="{A3479CDD-8AF9-49FD-9864-C7A8ABA10AF1}"/>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92896750-C825-4959-B155-98EC665B8D73}"/>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86E5FDA5-6D0E-4B10-9C40-AE3A72DA7D09}"/>
              </a:ext>
            </a:extLst>
          </p:cNvPr>
          <p:cNvSpPr>
            <a:spLocks noGrp="1" noChangeArrowheads="1"/>
          </p:cNvSpPr>
          <p:nvPr>
            <p:ph type="sldNum" sz="quarter" idx="12"/>
          </p:nvPr>
        </p:nvSpPr>
        <p:spPr>
          <a:ln/>
        </p:spPr>
        <p:txBody>
          <a:bodyPr/>
          <a:lstStyle>
            <a:lvl1pPr>
              <a:defRPr/>
            </a:lvl1pPr>
          </a:lstStyle>
          <a:p>
            <a:pPr>
              <a:defRPr/>
            </a:pPr>
            <a:fld id="{5C009F96-436D-4458-93A9-ABCC47DAABB0}" type="slidenum">
              <a:rPr lang="sl-SI" altLang="sl-SI"/>
              <a:pPr>
                <a:defRPr/>
              </a:pPr>
              <a:t>‹#›</a:t>
            </a:fld>
            <a:endParaRPr lang="sl-SI" altLang="sl-SI"/>
          </a:p>
        </p:txBody>
      </p:sp>
    </p:spTree>
    <p:extLst>
      <p:ext uri="{BB962C8B-B14F-4D97-AF65-F5344CB8AC3E}">
        <p14:creationId xmlns:p14="http://schemas.microsoft.com/office/powerpoint/2010/main" val="38606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a:extLst>
              <a:ext uri="{FF2B5EF4-FFF2-40B4-BE49-F238E27FC236}">
                <a16:creationId xmlns:a16="http://schemas.microsoft.com/office/drawing/2014/main" id="{E81DE2F1-A3CC-4F45-A448-A8F7E931908B}"/>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2D2D9860-F81C-4C6D-8C75-0F7546AD979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3E96B6C0-095C-4CCC-B79F-6C21D327C026}"/>
              </a:ext>
            </a:extLst>
          </p:cNvPr>
          <p:cNvSpPr>
            <a:spLocks noGrp="1" noChangeArrowheads="1"/>
          </p:cNvSpPr>
          <p:nvPr>
            <p:ph type="sldNum" sz="quarter" idx="12"/>
          </p:nvPr>
        </p:nvSpPr>
        <p:spPr>
          <a:ln/>
        </p:spPr>
        <p:txBody>
          <a:bodyPr/>
          <a:lstStyle>
            <a:lvl1pPr>
              <a:defRPr/>
            </a:lvl1pPr>
          </a:lstStyle>
          <a:p>
            <a:pPr>
              <a:defRPr/>
            </a:pPr>
            <a:fld id="{FCD343CD-6BDE-40EA-88C8-92026AD65FE0}" type="slidenum">
              <a:rPr lang="sl-SI" altLang="sl-SI"/>
              <a:pPr>
                <a:defRPr/>
              </a:pPr>
              <a:t>‹#›</a:t>
            </a:fld>
            <a:endParaRPr lang="sl-SI" altLang="sl-SI"/>
          </a:p>
        </p:txBody>
      </p:sp>
    </p:spTree>
    <p:extLst>
      <p:ext uri="{BB962C8B-B14F-4D97-AF65-F5344CB8AC3E}">
        <p14:creationId xmlns:p14="http://schemas.microsoft.com/office/powerpoint/2010/main" val="2646634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a:extLst>
              <a:ext uri="{FF2B5EF4-FFF2-40B4-BE49-F238E27FC236}">
                <a16:creationId xmlns:a16="http://schemas.microsoft.com/office/drawing/2014/main" id="{FE9A4E3F-2B64-497B-BBB5-D87C8386B490}"/>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F498E790-94E0-40EB-9F54-E2EE90DE25C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4A27E7F8-2670-4B9E-82B9-74F6EB818028}"/>
              </a:ext>
            </a:extLst>
          </p:cNvPr>
          <p:cNvSpPr>
            <a:spLocks noGrp="1" noChangeArrowheads="1"/>
          </p:cNvSpPr>
          <p:nvPr>
            <p:ph type="sldNum" sz="quarter" idx="12"/>
          </p:nvPr>
        </p:nvSpPr>
        <p:spPr>
          <a:ln/>
        </p:spPr>
        <p:txBody>
          <a:bodyPr/>
          <a:lstStyle>
            <a:lvl1pPr>
              <a:defRPr/>
            </a:lvl1pPr>
          </a:lstStyle>
          <a:p>
            <a:pPr>
              <a:defRPr/>
            </a:pPr>
            <a:fld id="{ED8E7D78-7A84-46E0-BCFC-20150F23AAC4}" type="slidenum">
              <a:rPr lang="sl-SI" altLang="sl-SI"/>
              <a:pPr>
                <a:defRPr/>
              </a:pPr>
              <a:t>‹#›</a:t>
            </a:fld>
            <a:endParaRPr lang="sl-SI" altLang="sl-SI"/>
          </a:p>
        </p:txBody>
      </p:sp>
    </p:spTree>
    <p:extLst>
      <p:ext uri="{BB962C8B-B14F-4D97-AF65-F5344CB8AC3E}">
        <p14:creationId xmlns:p14="http://schemas.microsoft.com/office/powerpoint/2010/main" val="431408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Rectangle 4">
            <a:extLst>
              <a:ext uri="{FF2B5EF4-FFF2-40B4-BE49-F238E27FC236}">
                <a16:creationId xmlns:a16="http://schemas.microsoft.com/office/drawing/2014/main" id="{DB996291-75F6-41F6-9EAB-3E4E73D67BFF}"/>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9FC8EF82-FEBC-433B-963A-97FBDDB7D30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4102BABF-38DF-41FB-92AE-0362804FD8AC}"/>
              </a:ext>
            </a:extLst>
          </p:cNvPr>
          <p:cNvSpPr>
            <a:spLocks noGrp="1" noChangeArrowheads="1"/>
          </p:cNvSpPr>
          <p:nvPr>
            <p:ph type="sldNum" sz="quarter" idx="12"/>
          </p:nvPr>
        </p:nvSpPr>
        <p:spPr>
          <a:ln/>
        </p:spPr>
        <p:txBody>
          <a:bodyPr/>
          <a:lstStyle>
            <a:lvl1pPr>
              <a:defRPr/>
            </a:lvl1pPr>
          </a:lstStyle>
          <a:p>
            <a:pPr>
              <a:defRPr/>
            </a:pPr>
            <a:fld id="{1EF418D3-D392-44C6-BB7E-1C3EB29A3838}" type="slidenum">
              <a:rPr lang="sl-SI" altLang="sl-SI"/>
              <a:pPr>
                <a:defRPr/>
              </a:pPr>
              <a:t>‹#›</a:t>
            </a:fld>
            <a:endParaRPr lang="sl-SI" altLang="sl-SI"/>
          </a:p>
        </p:txBody>
      </p:sp>
    </p:spTree>
    <p:extLst>
      <p:ext uri="{BB962C8B-B14F-4D97-AF65-F5344CB8AC3E}">
        <p14:creationId xmlns:p14="http://schemas.microsoft.com/office/powerpoint/2010/main" val="3960335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4C6341-94CB-4CBA-A6E4-B31E3A6F71EA}"/>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3A67BE2F-A844-47EB-88B4-ABBB0C9CAE2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BEB299ED-1C62-4641-82DB-C29BA1DAEAF6}"/>
              </a:ext>
            </a:extLst>
          </p:cNvPr>
          <p:cNvSpPr>
            <a:spLocks noGrp="1" noChangeArrowheads="1"/>
          </p:cNvSpPr>
          <p:nvPr>
            <p:ph type="sldNum" sz="quarter" idx="12"/>
          </p:nvPr>
        </p:nvSpPr>
        <p:spPr>
          <a:ln/>
        </p:spPr>
        <p:txBody>
          <a:bodyPr/>
          <a:lstStyle>
            <a:lvl1pPr>
              <a:defRPr/>
            </a:lvl1pPr>
          </a:lstStyle>
          <a:p>
            <a:pPr>
              <a:defRPr/>
            </a:pPr>
            <a:fld id="{BC409DE3-74F3-4CE5-8DB8-4695879E00FE}" type="slidenum">
              <a:rPr lang="sl-SI" altLang="sl-SI"/>
              <a:pPr>
                <a:defRPr/>
              </a:pPr>
              <a:t>‹#›</a:t>
            </a:fld>
            <a:endParaRPr lang="sl-SI" altLang="sl-SI"/>
          </a:p>
        </p:txBody>
      </p:sp>
    </p:spTree>
    <p:extLst>
      <p:ext uri="{BB962C8B-B14F-4D97-AF65-F5344CB8AC3E}">
        <p14:creationId xmlns:p14="http://schemas.microsoft.com/office/powerpoint/2010/main" val="293415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3ECDB4-6E5A-4CBB-82EC-6C6D20952A9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3E52060E-BCCF-4E6E-B463-E6BEB9864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9564F090-C9F3-45BC-9C15-898688CD959A}"/>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5" name="Označba mesta noge 4">
            <a:extLst>
              <a:ext uri="{FF2B5EF4-FFF2-40B4-BE49-F238E27FC236}">
                <a16:creationId xmlns:a16="http://schemas.microsoft.com/office/drawing/2014/main" id="{807866BF-5E80-4E6E-BD02-E79B5BC030C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80E9197-A431-4524-AD5C-34787D933D4A}"/>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3531364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Rectangle 4">
            <a:extLst>
              <a:ext uri="{FF2B5EF4-FFF2-40B4-BE49-F238E27FC236}">
                <a16:creationId xmlns:a16="http://schemas.microsoft.com/office/drawing/2014/main" id="{70F543EF-4C50-4074-B95C-1796B167B1FC}"/>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95A32C0A-CE5E-4042-B0B3-085C76FCEA1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695D9E77-9625-461D-AEA8-72A4989DEBD8}"/>
              </a:ext>
            </a:extLst>
          </p:cNvPr>
          <p:cNvSpPr>
            <a:spLocks noGrp="1" noChangeArrowheads="1"/>
          </p:cNvSpPr>
          <p:nvPr>
            <p:ph type="sldNum" sz="quarter" idx="12"/>
          </p:nvPr>
        </p:nvSpPr>
        <p:spPr>
          <a:ln/>
        </p:spPr>
        <p:txBody>
          <a:bodyPr/>
          <a:lstStyle>
            <a:lvl1pPr>
              <a:defRPr/>
            </a:lvl1pPr>
          </a:lstStyle>
          <a:p>
            <a:pPr>
              <a:defRPr/>
            </a:pPr>
            <a:fld id="{F8EB9E6D-4CB1-4738-BE35-7B8021FE2C65}" type="slidenum">
              <a:rPr lang="sl-SI" altLang="sl-SI"/>
              <a:pPr>
                <a:defRPr/>
              </a:pPr>
              <a:t>‹#›</a:t>
            </a:fld>
            <a:endParaRPr lang="sl-SI" altLang="sl-SI"/>
          </a:p>
        </p:txBody>
      </p:sp>
    </p:spTree>
    <p:extLst>
      <p:ext uri="{BB962C8B-B14F-4D97-AF65-F5344CB8AC3E}">
        <p14:creationId xmlns:p14="http://schemas.microsoft.com/office/powerpoint/2010/main" val="337408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Rectangle 4">
            <a:extLst>
              <a:ext uri="{FF2B5EF4-FFF2-40B4-BE49-F238E27FC236}">
                <a16:creationId xmlns:a16="http://schemas.microsoft.com/office/drawing/2014/main" id="{26E6DCCF-8C04-48F9-8106-164936C14CB2}"/>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129709EA-817D-4C72-9DA1-4F1529B67F1E}"/>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E2758D89-9ABB-47EB-A9B4-6FD4F569D157}"/>
              </a:ext>
            </a:extLst>
          </p:cNvPr>
          <p:cNvSpPr>
            <a:spLocks noGrp="1" noChangeArrowheads="1"/>
          </p:cNvSpPr>
          <p:nvPr>
            <p:ph type="sldNum" sz="quarter" idx="12"/>
          </p:nvPr>
        </p:nvSpPr>
        <p:spPr>
          <a:ln/>
        </p:spPr>
        <p:txBody>
          <a:bodyPr/>
          <a:lstStyle>
            <a:lvl1pPr>
              <a:defRPr/>
            </a:lvl1pPr>
          </a:lstStyle>
          <a:p>
            <a:pPr>
              <a:defRPr/>
            </a:pPr>
            <a:fld id="{B0A3D9B2-FADB-4E0B-AAB7-B9F39C848CB2}" type="slidenum">
              <a:rPr lang="sl-SI" altLang="sl-SI"/>
              <a:pPr>
                <a:defRPr/>
              </a:pPr>
              <a:t>‹#›</a:t>
            </a:fld>
            <a:endParaRPr lang="sl-SI" altLang="sl-SI"/>
          </a:p>
        </p:txBody>
      </p:sp>
    </p:spTree>
    <p:extLst>
      <p:ext uri="{BB962C8B-B14F-4D97-AF65-F5344CB8AC3E}">
        <p14:creationId xmlns:p14="http://schemas.microsoft.com/office/powerpoint/2010/main" val="1921950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072ABAA3-EA4E-46B1-A275-3C242172A6AD}"/>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726FAAC6-D835-4B3D-8DA3-8FD17CB9337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EDD29D96-7F56-45A1-A59F-6B36644018D6}"/>
              </a:ext>
            </a:extLst>
          </p:cNvPr>
          <p:cNvSpPr>
            <a:spLocks noGrp="1" noChangeArrowheads="1"/>
          </p:cNvSpPr>
          <p:nvPr>
            <p:ph type="sldNum" sz="quarter" idx="12"/>
          </p:nvPr>
        </p:nvSpPr>
        <p:spPr>
          <a:ln/>
        </p:spPr>
        <p:txBody>
          <a:bodyPr/>
          <a:lstStyle>
            <a:lvl1pPr>
              <a:defRPr/>
            </a:lvl1pPr>
          </a:lstStyle>
          <a:p>
            <a:pPr>
              <a:defRPr/>
            </a:pPr>
            <a:fld id="{39E53A06-E02D-40F0-B352-7105D4FF66FF}" type="slidenum">
              <a:rPr lang="sl-SI" altLang="sl-SI"/>
              <a:pPr>
                <a:defRPr/>
              </a:pPr>
              <a:t>‹#›</a:t>
            </a:fld>
            <a:endParaRPr lang="sl-SI" altLang="sl-SI"/>
          </a:p>
        </p:txBody>
      </p:sp>
    </p:spTree>
    <p:extLst>
      <p:ext uri="{BB962C8B-B14F-4D97-AF65-F5344CB8AC3E}">
        <p14:creationId xmlns:p14="http://schemas.microsoft.com/office/powerpoint/2010/main" val="2207856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274639"/>
            <a:ext cx="27432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609600" y="274639"/>
            <a:ext cx="80264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B69C26D7-3A7F-4A90-B794-88B50EE2C0C5}"/>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F13249C7-D724-49FE-962A-5B2CECBBB0E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DE5EBA70-7712-4495-AE9A-C0D4E1555FCC}"/>
              </a:ext>
            </a:extLst>
          </p:cNvPr>
          <p:cNvSpPr>
            <a:spLocks noGrp="1" noChangeArrowheads="1"/>
          </p:cNvSpPr>
          <p:nvPr>
            <p:ph type="sldNum" sz="quarter" idx="12"/>
          </p:nvPr>
        </p:nvSpPr>
        <p:spPr>
          <a:ln/>
        </p:spPr>
        <p:txBody>
          <a:bodyPr/>
          <a:lstStyle>
            <a:lvl1pPr>
              <a:defRPr/>
            </a:lvl1pPr>
          </a:lstStyle>
          <a:p>
            <a:pPr>
              <a:defRPr/>
            </a:pPr>
            <a:fld id="{D3A8D386-2250-448F-89BD-C8EAB35E0593}" type="slidenum">
              <a:rPr lang="sl-SI" altLang="sl-SI"/>
              <a:pPr>
                <a:defRPr/>
              </a:pPr>
              <a:t>‹#›</a:t>
            </a:fld>
            <a:endParaRPr lang="sl-SI" altLang="sl-SI"/>
          </a:p>
        </p:txBody>
      </p:sp>
    </p:spTree>
    <p:extLst>
      <p:ext uri="{BB962C8B-B14F-4D97-AF65-F5344CB8AC3E}">
        <p14:creationId xmlns:p14="http://schemas.microsoft.com/office/powerpoint/2010/main" val="2754285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a:t>Uredite slog naslova matrice</a:t>
            </a:r>
          </a:p>
        </p:txBody>
      </p:sp>
      <p:sp>
        <p:nvSpPr>
          <p:cNvPr id="3" name="Označba mesta tabele 2"/>
          <p:cNvSpPr>
            <a:spLocks noGrp="1"/>
          </p:cNvSpPr>
          <p:nvPr>
            <p:ph type="tbl" idx="1"/>
          </p:nvPr>
        </p:nvSpPr>
        <p:spPr>
          <a:xfrm>
            <a:off x="609600" y="1600201"/>
            <a:ext cx="10972800" cy="4525963"/>
          </a:xfrm>
        </p:spPr>
        <p:txBody>
          <a:bodyPr/>
          <a:lstStyle/>
          <a:p>
            <a:pPr lvl="0"/>
            <a:endParaRPr lang="sl-SI" noProof="0"/>
          </a:p>
        </p:txBody>
      </p:sp>
      <p:sp>
        <p:nvSpPr>
          <p:cNvPr id="4" name="Rectangle 4">
            <a:extLst>
              <a:ext uri="{FF2B5EF4-FFF2-40B4-BE49-F238E27FC236}">
                <a16:creationId xmlns:a16="http://schemas.microsoft.com/office/drawing/2014/main" id="{0BC42784-9FB2-4E1D-BE2A-C47E852038F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EEE0071F-A5B5-4644-A616-93919BEFB0CE}"/>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481FDACB-1935-4B31-B21F-EA0D67BAE087}"/>
              </a:ext>
            </a:extLst>
          </p:cNvPr>
          <p:cNvSpPr>
            <a:spLocks noGrp="1" noChangeArrowheads="1"/>
          </p:cNvSpPr>
          <p:nvPr>
            <p:ph type="sldNum" sz="quarter" idx="12"/>
          </p:nvPr>
        </p:nvSpPr>
        <p:spPr>
          <a:ln/>
        </p:spPr>
        <p:txBody>
          <a:bodyPr/>
          <a:lstStyle>
            <a:lvl1pPr>
              <a:defRPr/>
            </a:lvl1pPr>
          </a:lstStyle>
          <a:p>
            <a:pPr>
              <a:defRPr/>
            </a:pPr>
            <a:fld id="{AC424CF5-6558-46D8-BF98-C7880A66C31E}" type="slidenum">
              <a:rPr lang="sl-SI" altLang="sl-SI"/>
              <a:pPr>
                <a:defRPr/>
              </a:pPr>
              <a:t>‹#›</a:t>
            </a:fld>
            <a:endParaRPr lang="sl-SI" altLang="sl-SI"/>
          </a:p>
        </p:txBody>
      </p:sp>
    </p:spTree>
    <p:extLst>
      <p:ext uri="{BB962C8B-B14F-4D97-AF65-F5344CB8AC3E}">
        <p14:creationId xmlns:p14="http://schemas.microsoft.com/office/powerpoint/2010/main" val="1301219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1181374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3952929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1049254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3285432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4" name="Content Placeholder 3"/>
          <p:cNvSpPr>
            <a:spLocks noGrp="1"/>
          </p:cNvSpPr>
          <p:nvPr>
            <p:ph sz="half" idx="2"/>
          </p:nvPr>
        </p:nvSpPr>
        <p:spPr>
          <a:xfrm>
            <a:off x="839789"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1"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115652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B19E2F-FBE4-4346-B1EF-FDFFE265D50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ADD48F4-8B00-4EF5-92DB-955D00B84010}"/>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47B501B0-308E-451C-857F-8266E194E794}"/>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BBE57998-8738-4648-BB25-315BD1E2108E}"/>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6" name="Označba mesta noge 5">
            <a:extLst>
              <a:ext uri="{FF2B5EF4-FFF2-40B4-BE49-F238E27FC236}">
                <a16:creationId xmlns:a16="http://schemas.microsoft.com/office/drawing/2014/main" id="{CD1D5CCB-1DCA-4697-BAA0-2949F6277AE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DCA0419-CE92-4B51-A72B-22684E5BC968}"/>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4243756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3682241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2451764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211172969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1839251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366572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0000000-1234-1234-1234-123412341234}" type="slidenum">
              <a:rPr lang="sl" smtClean="0"/>
              <a:pPr/>
              <a:t>‹#›</a:t>
            </a:fld>
            <a:endParaRPr lang="sl"/>
          </a:p>
        </p:txBody>
      </p:sp>
    </p:spTree>
    <p:extLst>
      <p:ext uri="{BB962C8B-B14F-4D97-AF65-F5344CB8AC3E}">
        <p14:creationId xmlns:p14="http://schemas.microsoft.com/office/powerpoint/2010/main" val="1249868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sl-SI"/>
              <a:t>Uredite slog naslova matrice</a:t>
            </a:r>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D60E305-B5B2-4815-8E9C-0237D527F1B6}" type="datetimeFigureOut">
              <a:rPr lang="sl-SI" smtClean="0"/>
              <a:t>29. 03. 2023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504361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D60E305-B5B2-4815-8E9C-0237D527F1B6}" type="datetimeFigureOut">
              <a:rPr lang="sl-SI" smtClean="0"/>
              <a:t>29. 03. 2023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3498624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2D60E305-B5B2-4815-8E9C-0237D527F1B6}" type="datetimeFigureOut">
              <a:rPr lang="sl-SI" smtClean="0"/>
              <a:t>29. 03. 2023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43167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D60E305-B5B2-4815-8E9C-0237D527F1B6}" type="datetimeFigureOut">
              <a:rPr lang="sl-SI" smtClean="0"/>
              <a:t>29. 03. 2023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264938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76D0B7-FCB1-4AEB-B6E9-B93CF6B6797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FB4337CD-7971-4162-8C20-6EED99894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5107F10B-D30E-4FC5-A043-60774A90C310}"/>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5B3DBAC-3D6F-4AEC-B3DB-0CDC78A2C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66AFEBC1-E556-47CE-8ECC-3885C67DEFC5}"/>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97737DAA-4A03-411D-8384-51BC763DD43E}"/>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8" name="Označba mesta noge 7">
            <a:extLst>
              <a:ext uri="{FF2B5EF4-FFF2-40B4-BE49-F238E27FC236}">
                <a16:creationId xmlns:a16="http://schemas.microsoft.com/office/drawing/2014/main" id="{479CF41F-BFB2-4523-81DC-89F109252BE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9D067A6C-F7E1-4B76-B4C9-86C2EB7D41F7}"/>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1721028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D60E305-B5B2-4815-8E9C-0237D527F1B6}" type="datetimeFigureOut">
              <a:rPr lang="sl-SI" smtClean="0"/>
              <a:t>29. 03. 2023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899104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D60E305-B5B2-4815-8E9C-0237D527F1B6}" type="datetimeFigureOut">
              <a:rPr lang="sl-SI" smtClean="0"/>
              <a:t>29. 03. 2023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3893468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D60E305-B5B2-4815-8E9C-0237D527F1B6}" type="datetimeFigureOut">
              <a:rPr lang="sl-SI" smtClean="0"/>
              <a:t>29. 03. 2023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2071263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D60E305-B5B2-4815-8E9C-0237D527F1B6}" type="datetimeFigureOut">
              <a:rPr lang="sl-SI" smtClean="0"/>
              <a:t>29. 03. 2023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1601536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2D60E305-B5B2-4815-8E9C-0237D527F1B6}" type="datetimeFigureOut">
              <a:rPr lang="sl-SI" smtClean="0"/>
              <a:t>29. 03. 2023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2233439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D60E305-B5B2-4815-8E9C-0237D527F1B6}" type="datetimeFigureOut">
              <a:rPr lang="sl-SI" smtClean="0"/>
              <a:t>29. 03. 2023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577679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274639"/>
            <a:ext cx="27432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609600" y="274639"/>
            <a:ext cx="80264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D60E305-B5B2-4815-8E9C-0237D527F1B6}" type="datetimeFigureOut">
              <a:rPr lang="sl-SI" smtClean="0"/>
              <a:t>29. 03. 2023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6107FC-4866-4FDF-97F0-2F62682F8551}" type="slidenum">
              <a:rPr lang="sl-SI" smtClean="0"/>
              <a:t>‹#›</a:t>
            </a:fld>
            <a:endParaRPr lang="sl-SI"/>
          </a:p>
        </p:txBody>
      </p:sp>
    </p:spTree>
    <p:extLst>
      <p:ext uri="{BB962C8B-B14F-4D97-AF65-F5344CB8AC3E}">
        <p14:creationId xmlns:p14="http://schemas.microsoft.com/office/powerpoint/2010/main" val="3656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29EC72-8743-4F86-99B4-FCA279C76DB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E319089B-F260-4EDF-9425-C983B5260563}"/>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4" name="Označba mesta noge 3">
            <a:extLst>
              <a:ext uri="{FF2B5EF4-FFF2-40B4-BE49-F238E27FC236}">
                <a16:creationId xmlns:a16="http://schemas.microsoft.com/office/drawing/2014/main" id="{97C1F32A-76F7-486E-A339-1BBE42ABDA9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B5D8C678-7440-4FE8-8AF8-53ACBFA2485E}"/>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322598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44ECE106-2ADE-422B-A0AF-5706F6CB73CD}"/>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3" name="Označba mesta noge 2">
            <a:extLst>
              <a:ext uri="{FF2B5EF4-FFF2-40B4-BE49-F238E27FC236}">
                <a16:creationId xmlns:a16="http://schemas.microsoft.com/office/drawing/2014/main" id="{CA5F5956-5163-4D57-AA65-DA4193B830C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A02A1BCA-E65E-4A9A-B729-3DBC085A850A}"/>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279749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22948E-2FA9-4B63-8DD7-F61600195419}"/>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8270EB6C-85A1-4985-9DEC-623F6F202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EDE4C538-B6F0-4674-9FF8-866F771E4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86E49F65-AD0B-49E7-A498-EB463A4673B5}"/>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6" name="Označba mesta noge 5">
            <a:extLst>
              <a:ext uri="{FF2B5EF4-FFF2-40B4-BE49-F238E27FC236}">
                <a16:creationId xmlns:a16="http://schemas.microsoft.com/office/drawing/2014/main" id="{D5DB7B25-AF62-47BE-A011-A7CFC1C2EAB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44A6D4E-BDD2-42EB-ADA6-26DEF37D93E3}"/>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213605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166963-AAF6-4E94-9426-C32CCD3CDD5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C7ED8EC-12CA-482C-A911-9C9D53702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EB2E312-F4D8-4E29-BA0A-E65E00E9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2803A032-8B2E-4FD7-A8A4-4D72709D17E1}"/>
              </a:ext>
            </a:extLst>
          </p:cNvPr>
          <p:cNvSpPr>
            <a:spLocks noGrp="1"/>
          </p:cNvSpPr>
          <p:nvPr>
            <p:ph type="dt" sz="half" idx="10"/>
          </p:nvPr>
        </p:nvSpPr>
        <p:spPr/>
        <p:txBody>
          <a:bodyPr/>
          <a:lstStyle/>
          <a:p>
            <a:fld id="{3C8D72F2-6230-43C9-9690-2762D314911E}" type="datetimeFigureOut">
              <a:rPr lang="sl-SI" smtClean="0"/>
              <a:t>12. 04. 2023</a:t>
            </a:fld>
            <a:endParaRPr lang="sl-SI"/>
          </a:p>
        </p:txBody>
      </p:sp>
      <p:sp>
        <p:nvSpPr>
          <p:cNvPr id="6" name="Označba mesta noge 5">
            <a:extLst>
              <a:ext uri="{FF2B5EF4-FFF2-40B4-BE49-F238E27FC236}">
                <a16:creationId xmlns:a16="http://schemas.microsoft.com/office/drawing/2014/main" id="{5CFBBE32-7A72-43B5-B8F4-07CB18D36D1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E9956E2-C7A4-45FC-BE43-D4D59CFAAF24}"/>
              </a:ext>
            </a:extLst>
          </p:cNvPr>
          <p:cNvSpPr>
            <a:spLocks noGrp="1"/>
          </p:cNvSpPr>
          <p:nvPr>
            <p:ph type="sldNum" sz="quarter" idx="12"/>
          </p:nvPr>
        </p:nvSpPr>
        <p:spPr/>
        <p:txBody>
          <a:bodyPr/>
          <a:lstStyle/>
          <a:p>
            <a:fld id="{763A6022-77F4-4A92-A43F-93440A8BDA0E}" type="slidenum">
              <a:rPr lang="sl-SI" smtClean="0"/>
              <a:t>‹#›</a:t>
            </a:fld>
            <a:endParaRPr lang="sl-SI"/>
          </a:p>
        </p:txBody>
      </p:sp>
    </p:spTree>
    <p:extLst>
      <p:ext uri="{BB962C8B-B14F-4D97-AF65-F5344CB8AC3E}">
        <p14:creationId xmlns:p14="http://schemas.microsoft.com/office/powerpoint/2010/main" val="325446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3B5975C3-0E5C-4C99-89B0-1D6BAA4DA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A34D786-EAE1-4824-961D-E1D8AE176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AC7EE9C-8C63-4A2C-BDDA-79BDC3600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D72F2-6230-43C9-9690-2762D314911E}" type="datetimeFigureOut">
              <a:rPr lang="sl-SI" smtClean="0"/>
              <a:t>12. 04. 2023</a:t>
            </a:fld>
            <a:endParaRPr lang="sl-SI"/>
          </a:p>
        </p:txBody>
      </p:sp>
      <p:sp>
        <p:nvSpPr>
          <p:cNvPr id="5" name="Označba mesta noge 4">
            <a:extLst>
              <a:ext uri="{FF2B5EF4-FFF2-40B4-BE49-F238E27FC236}">
                <a16:creationId xmlns:a16="http://schemas.microsoft.com/office/drawing/2014/main" id="{14C5FD14-F115-45E0-8CA0-55BC50A2F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6FEE67C-6E04-4D57-A244-55E9E9E0A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A6022-77F4-4A92-A43F-93440A8BDA0E}" type="slidenum">
              <a:rPr lang="sl-SI" smtClean="0"/>
              <a:t>‹#›</a:t>
            </a:fld>
            <a:endParaRPr lang="sl-SI"/>
          </a:p>
        </p:txBody>
      </p:sp>
    </p:spTree>
    <p:extLst>
      <p:ext uri="{BB962C8B-B14F-4D97-AF65-F5344CB8AC3E}">
        <p14:creationId xmlns:p14="http://schemas.microsoft.com/office/powerpoint/2010/main" val="249532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buFontTx/>
              <a:buNone/>
            </a:pPr>
            <a:fld id="{C764DE79-268F-4C1A-8933-263129D2AF90}" type="datetimeFigureOut">
              <a:rPr lang="en-US" smtClean="0">
                <a:solidFill>
                  <a:prstClr val="black">
                    <a:tint val="75000"/>
                  </a:prstClr>
                </a:solidFill>
                <a:ea typeface="+mn-ea"/>
              </a:rPr>
              <a:pPr>
                <a:buFontTx/>
                <a:buNone/>
              </a:pPr>
              <a:t>4/12/2023</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buFontTx/>
              <a:buNone/>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FontTx/>
              <a:buNone/>
            </a:pPr>
            <a:fld id="{00000000-1234-1234-1234-123412341234}" type="slidenum">
              <a:rPr lang="sl" smtClean="0">
                <a:solidFill>
                  <a:prstClr val="black">
                    <a:tint val="75000"/>
                  </a:prstClr>
                </a:solidFill>
                <a:ea typeface="+mn-ea"/>
              </a:rPr>
              <a:pPr>
                <a:buFontTx/>
                <a:buNone/>
              </a:pPr>
              <a:t>‹#›</a:t>
            </a:fld>
            <a:endParaRPr lang="sl">
              <a:solidFill>
                <a:prstClr val="black">
                  <a:tint val="75000"/>
                </a:prstClr>
              </a:solidFill>
              <a:ea typeface="+mn-ea"/>
            </a:endParaRPr>
          </a:p>
        </p:txBody>
      </p:sp>
    </p:spTree>
    <p:extLst>
      <p:ext uri="{BB962C8B-B14F-4D97-AF65-F5344CB8AC3E}">
        <p14:creationId xmlns:p14="http://schemas.microsoft.com/office/powerpoint/2010/main" val="4047891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75ECEF-8E85-43E2-AE2C-CACB4496688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F429F876-F065-4CC5-9794-1CF67E42DD8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5172AB20-B437-494F-939F-C4CCE94D978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sl-SI"/>
          </a:p>
        </p:txBody>
      </p:sp>
      <p:sp>
        <p:nvSpPr>
          <p:cNvPr id="1029" name="Rectangle 5">
            <a:extLst>
              <a:ext uri="{FF2B5EF4-FFF2-40B4-BE49-F238E27FC236}">
                <a16:creationId xmlns:a16="http://schemas.microsoft.com/office/drawing/2014/main" id="{239578A7-7505-4D3A-A312-B8D180395950}"/>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sl-SI"/>
          </a:p>
        </p:txBody>
      </p:sp>
      <p:sp>
        <p:nvSpPr>
          <p:cNvPr id="1030" name="Rectangle 6">
            <a:extLst>
              <a:ext uri="{FF2B5EF4-FFF2-40B4-BE49-F238E27FC236}">
                <a16:creationId xmlns:a16="http://schemas.microsoft.com/office/drawing/2014/main" id="{B42B4138-65EE-4A3D-A0A2-134E0BAAE522}"/>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3FFD06D-FBD7-4BAF-9E26-D7A2A32108C4}" type="slidenum">
              <a:rPr lang="sl-SI" altLang="sl-SI"/>
              <a:pPr>
                <a:defRPr/>
              </a:pPr>
              <a:t>‹#›</a:t>
            </a:fld>
            <a:endParaRPr lang="sl-SI" altLang="sl-SI"/>
          </a:p>
        </p:txBody>
      </p:sp>
    </p:spTree>
    <p:extLst>
      <p:ext uri="{BB962C8B-B14F-4D97-AF65-F5344CB8AC3E}">
        <p14:creationId xmlns:p14="http://schemas.microsoft.com/office/powerpoint/2010/main" val="16485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sl" smtClean="0"/>
              <a:pPr/>
              <a:t>‹#›</a:t>
            </a:fld>
            <a:endParaRPr lang="sl"/>
          </a:p>
        </p:txBody>
      </p:sp>
    </p:spTree>
    <p:extLst>
      <p:ext uri="{BB962C8B-B14F-4D97-AF65-F5344CB8AC3E}">
        <p14:creationId xmlns:p14="http://schemas.microsoft.com/office/powerpoint/2010/main" val="20029077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0E305-B5B2-4815-8E9C-0237D527F1B6}" type="datetimeFigureOut">
              <a:rPr lang="sl-SI" smtClean="0"/>
              <a:t>29. 03. 2023</a:t>
            </a:fld>
            <a:endParaRPr lang="sl-SI"/>
          </a:p>
        </p:txBody>
      </p:sp>
      <p:sp>
        <p:nvSpPr>
          <p:cNvPr id="5" name="Ograda no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107FC-4866-4FDF-97F0-2F62682F8551}" type="slidenum">
              <a:rPr lang="sl-SI" smtClean="0"/>
              <a:t>‹#›</a:t>
            </a:fld>
            <a:endParaRPr lang="sl-SI"/>
          </a:p>
        </p:txBody>
      </p:sp>
    </p:spTree>
    <p:extLst>
      <p:ext uri="{BB962C8B-B14F-4D97-AF65-F5344CB8AC3E}">
        <p14:creationId xmlns:p14="http://schemas.microsoft.com/office/powerpoint/2010/main" val="20382254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v.si/teme/vpis-v-srednjo-solo/"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hyperlink" Target="http://www.szsce.si/" TargetMode="External"/><Relationship Id="rId13" Type="http://schemas.openxmlformats.org/officeDocument/2006/relationships/hyperlink" Target="http://smm.sc-celje.si/" TargetMode="External"/><Relationship Id="rId18" Type="http://schemas.openxmlformats.org/officeDocument/2006/relationships/hyperlink" Target="https://www.scv.si/sl/" TargetMode="External"/><Relationship Id="rId3" Type="http://schemas.openxmlformats.org/officeDocument/2006/relationships/hyperlink" Target="http://eportal.mss.edus.si/msswww/programi2019/programi/index.htm" TargetMode="External"/><Relationship Id="rId7" Type="http://schemas.openxmlformats.org/officeDocument/2006/relationships/hyperlink" Target="http://www.ssgt.si/" TargetMode="External"/><Relationship Id="rId12" Type="http://schemas.openxmlformats.org/officeDocument/2006/relationships/hyperlink" Target="http://ker.sc-celje.si/" TargetMode="External"/><Relationship Id="rId17" Type="http://schemas.openxmlformats.org/officeDocument/2006/relationships/hyperlink" Target="http://www.sc-konjice-zrece.si/si/" TargetMode="External"/><Relationship Id="rId2" Type="http://schemas.openxmlformats.org/officeDocument/2006/relationships/hyperlink" Target="https://www.gov.si/teme/srednjesolski-izobrazevalni-programi/" TargetMode="External"/><Relationship Id="rId16" Type="http://schemas.openxmlformats.org/officeDocument/2006/relationships/hyperlink" Target="https://sc-s.si/joomla/" TargetMode="External"/><Relationship Id="rId1" Type="http://schemas.openxmlformats.org/officeDocument/2006/relationships/slideLayout" Target="../slideLayouts/slideLayout41.xml"/><Relationship Id="rId6" Type="http://schemas.openxmlformats.org/officeDocument/2006/relationships/hyperlink" Target="https://www.prvagim.si/" TargetMode="External"/><Relationship Id="rId11" Type="http://schemas.openxmlformats.org/officeDocument/2006/relationships/hyperlink" Target="http://gvo.sc-celje.si/" TargetMode="External"/><Relationship Id="rId5" Type="http://schemas.openxmlformats.org/officeDocument/2006/relationships/hyperlink" Target="https://www.gcc.si/" TargetMode="External"/><Relationship Id="rId15" Type="http://schemas.openxmlformats.org/officeDocument/2006/relationships/hyperlink" Target="https://scrs.si/" TargetMode="External"/><Relationship Id="rId10" Type="http://schemas.openxmlformats.org/officeDocument/2006/relationships/hyperlink" Target="http://gl.sc-celje.si/" TargetMode="External"/><Relationship Id="rId4" Type="http://schemas.openxmlformats.org/officeDocument/2006/relationships/hyperlink" Target="https://srednja.escelje.si/" TargetMode="External"/><Relationship Id="rId9" Type="http://schemas.openxmlformats.org/officeDocument/2006/relationships/hyperlink" Target="https://www.hvu.si/" TargetMode="External"/><Relationship Id="rId14" Type="http://schemas.openxmlformats.org/officeDocument/2006/relationships/hyperlink" Target="http://sdl.sc-celje.s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v.si/assets/ministrstva/MIZS/Dokumenti/Srednja-sola/Gradiva-2022-2023/Vpis-v-srednjo-solo-2-krog-Na-kaj-moram-paziti.pdf"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www.mizs.gov.si/"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1C0F61-9FEC-422F-93ED-017906EBD5F0}"/>
              </a:ext>
            </a:extLst>
          </p:cNvPr>
          <p:cNvSpPr>
            <a:spLocks noGrp="1"/>
          </p:cNvSpPr>
          <p:nvPr>
            <p:ph type="ctrTitle"/>
          </p:nvPr>
        </p:nvSpPr>
        <p:spPr>
          <a:xfrm>
            <a:off x="1503718" y="520180"/>
            <a:ext cx="9144000" cy="1347414"/>
          </a:xfrm>
        </p:spPr>
        <p:txBody>
          <a:bodyPr/>
          <a:lstStyle/>
          <a:p>
            <a:r>
              <a:rPr lang="sl-SI" dirty="0">
                <a:solidFill>
                  <a:srgbClr val="4472C4">
                    <a:lumMod val="50000"/>
                  </a:srgbClr>
                </a:solidFill>
                <a:sym typeface="Arial"/>
              </a:rPr>
              <a:t>OD PRIJAVE DO VPISA</a:t>
            </a:r>
            <a:endParaRPr lang="sl-SI" dirty="0"/>
          </a:p>
        </p:txBody>
      </p:sp>
      <p:sp>
        <p:nvSpPr>
          <p:cNvPr id="3" name="Podnaslov 2">
            <a:extLst>
              <a:ext uri="{FF2B5EF4-FFF2-40B4-BE49-F238E27FC236}">
                <a16:creationId xmlns:a16="http://schemas.microsoft.com/office/drawing/2014/main" id="{8DB42C87-0711-43C7-98A8-C801C22DD966}"/>
              </a:ext>
            </a:extLst>
          </p:cNvPr>
          <p:cNvSpPr>
            <a:spLocks noGrp="1"/>
          </p:cNvSpPr>
          <p:nvPr>
            <p:ph type="subTitle" idx="1"/>
          </p:nvPr>
        </p:nvSpPr>
        <p:spPr>
          <a:xfrm>
            <a:off x="164850" y="2613318"/>
            <a:ext cx="11944292" cy="2798762"/>
          </a:xfrm>
        </p:spPr>
        <p:txBody>
          <a:bodyPr>
            <a:normAutofit fontScale="32500" lnSpcReduction="20000"/>
          </a:bodyPr>
          <a:lstStyle/>
          <a:p>
            <a:r>
              <a:rPr lang="sl-SI" sz="11200" dirty="0">
                <a:solidFill>
                  <a:srgbClr val="002060"/>
                </a:solidFill>
              </a:rPr>
              <a:t>Roditeljski sestanek</a:t>
            </a:r>
          </a:p>
          <a:p>
            <a:r>
              <a:rPr lang="sl-SI" sz="11200" dirty="0">
                <a:solidFill>
                  <a:srgbClr val="002060"/>
                </a:solidFill>
              </a:rPr>
              <a:t>12. 4. 2023</a:t>
            </a:r>
          </a:p>
          <a:p>
            <a:pPr algn="l"/>
            <a:r>
              <a:rPr lang="sl-SI" sz="5600" dirty="0">
                <a:solidFill>
                  <a:srgbClr val="002060"/>
                </a:solidFill>
              </a:rPr>
              <a:t>ZOOM </a:t>
            </a:r>
            <a:r>
              <a:rPr lang="en-US" sz="5600" dirty="0" err="1">
                <a:solidFill>
                  <a:srgbClr val="002060"/>
                </a:solidFill>
              </a:rPr>
              <a:t>povezav</a:t>
            </a:r>
            <a:r>
              <a:rPr lang="sl-SI" sz="5600" dirty="0">
                <a:solidFill>
                  <a:srgbClr val="002060"/>
                </a:solidFill>
              </a:rPr>
              <a:t>a</a:t>
            </a:r>
            <a:r>
              <a:rPr lang="en-US" sz="5600" dirty="0">
                <a:solidFill>
                  <a:srgbClr val="002060"/>
                </a:solidFill>
              </a:rPr>
              <a:t>:</a:t>
            </a:r>
            <a:r>
              <a:rPr lang="sl-SI" sz="5600" dirty="0">
                <a:solidFill>
                  <a:srgbClr val="002060"/>
                </a:solidFill>
              </a:rPr>
              <a:t> </a:t>
            </a:r>
            <a:r>
              <a:rPr lang="en-US" sz="5600" dirty="0">
                <a:solidFill>
                  <a:srgbClr val="002060"/>
                </a:solidFill>
              </a:rPr>
              <a:t>https://arnes-si.zoom.us/j/91274268376?pwd=WGh6RjFFYUUzbGVHc1huWkc1cDdrQT09</a:t>
            </a:r>
          </a:p>
          <a:p>
            <a:pPr algn="l"/>
            <a:endParaRPr lang="en-US" sz="5600" dirty="0">
              <a:solidFill>
                <a:srgbClr val="002060"/>
              </a:solidFill>
            </a:endParaRPr>
          </a:p>
          <a:p>
            <a:pPr algn="l"/>
            <a:r>
              <a:rPr lang="en-US" sz="5600" dirty="0">
                <a:solidFill>
                  <a:srgbClr val="002060"/>
                </a:solidFill>
              </a:rPr>
              <a:t>Meeting ID 912 7426 8376</a:t>
            </a:r>
          </a:p>
          <a:p>
            <a:pPr algn="l"/>
            <a:endParaRPr lang="en-US" sz="5600" dirty="0">
              <a:solidFill>
                <a:srgbClr val="002060"/>
              </a:solidFill>
            </a:endParaRPr>
          </a:p>
          <a:p>
            <a:pPr algn="l"/>
            <a:r>
              <a:rPr lang="en-US" sz="5600" dirty="0">
                <a:solidFill>
                  <a:srgbClr val="002060"/>
                </a:solidFill>
              </a:rPr>
              <a:t>Security Passcode 138782</a:t>
            </a:r>
            <a:endParaRPr lang="sl-SI" sz="5600" dirty="0">
              <a:solidFill>
                <a:srgbClr val="002060"/>
              </a:solidFill>
            </a:endParaRPr>
          </a:p>
        </p:txBody>
      </p:sp>
      <p:pic>
        <p:nvPicPr>
          <p:cNvPr id="4" name="Slika 3">
            <a:extLst>
              <a:ext uri="{FF2B5EF4-FFF2-40B4-BE49-F238E27FC236}">
                <a16:creationId xmlns:a16="http://schemas.microsoft.com/office/drawing/2014/main" id="{C52BE03A-AC24-4877-A4BF-C0CF588B8B32}"/>
              </a:ext>
            </a:extLst>
          </p:cNvPr>
          <p:cNvPicPr>
            <a:picLocks noChangeAspect="1"/>
          </p:cNvPicPr>
          <p:nvPr/>
        </p:nvPicPr>
        <p:blipFill>
          <a:blip r:embed="rId2"/>
          <a:stretch>
            <a:fillRect/>
          </a:stretch>
        </p:blipFill>
        <p:spPr>
          <a:xfrm>
            <a:off x="9268287" y="3686991"/>
            <a:ext cx="2758863" cy="3072503"/>
          </a:xfrm>
          <a:prstGeom prst="rect">
            <a:avLst/>
          </a:prstGeom>
        </p:spPr>
      </p:pic>
    </p:spTree>
    <p:extLst>
      <p:ext uri="{BB962C8B-B14F-4D97-AF65-F5344CB8AC3E}">
        <p14:creationId xmlns:p14="http://schemas.microsoft.com/office/powerpoint/2010/main" val="35510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DCC2F0AD-589D-4BB4-AD63-027358C19210}"/>
              </a:ext>
            </a:extLst>
          </p:cNvPr>
          <p:cNvSpPr>
            <a:spLocks noGrp="1" noChangeArrowheads="1"/>
          </p:cNvSpPr>
          <p:nvPr>
            <p:ph type="title"/>
          </p:nvPr>
        </p:nvSpPr>
        <p:spPr>
          <a:xfrm>
            <a:off x="1981200" y="549276"/>
            <a:ext cx="8229600" cy="792163"/>
          </a:xfrm>
        </p:spPr>
        <p:txBody>
          <a:bodyPr/>
          <a:lstStyle/>
          <a:p>
            <a:br>
              <a:rPr lang="sl-SI" altLang="sl-SI" dirty="0">
                <a:solidFill>
                  <a:srgbClr val="C00000"/>
                </a:solidFill>
              </a:rPr>
            </a:br>
            <a:r>
              <a:rPr lang="sl-SI" altLang="sl-SI" sz="3200" b="1" dirty="0">
                <a:solidFill>
                  <a:srgbClr val="FF0000"/>
                </a:solidFill>
                <a:latin typeface="Calibri Light" panose="020F0302020204030204" pitchFamily="34" charset="0"/>
                <a:cs typeface="Calibri Light" panose="020F0302020204030204" pitchFamily="34" charset="0"/>
              </a:rPr>
              <a:t>POMEMBNE PODROBNOSTI</a:t>
            </a:r>
            <a:r>
              <a:rPr lang="sl-SI" altLang="sl-SI" sz="3200" b="1" dirty="0">
                <a:solidFill>
                  <a:srgbClr val="FF0000"/>
                </a:solidFill>
              </a:rPr>
              <a:t>:</a:t>
            </a:r>
            <a:endParaRPr lang="sl-SI" altLang="sl-SI" sz="2400" b="1" dirty="0">
              <a:solidFill>
                <a:srgbClr val="FF0000"/>
              </a:solidFill>
            </a:endParaRPr>
          </a:p>
        </p:txBody>
      </p:sp>
      <p:sp>
        <p:nvSpPr>
          <p:cNvPr id="3" name="Ograda vsebine 2">
            <a:extLst>
              <a:ext uri="{FF2B5EF4-FFF2-40B4-BE49-F238E27FC236}">
                <a16:creationId xmlns:a16="http://schemas.microsoft.com/office/drawing/2014/main" id="{EA25F603-0215-4FD2-B8B8-4F569876E0F4}"/>
              </a:ext>
            </a:extLst>
          </p:cNvPr>
          <p:cNvSpPr>
            <a:spLocks noGrp="1"/>
          </p:cNvSpPr>
          <p:nvPr>
            <p:ph idx="1"/>
          </p:nvPr>
        </p:nvSpPr>
        <p:spPr>
          <a:xfrm>
            <a:off x="429087" y="1547149"/>
            <a:ext cx="11762913" cy="4781550"/>
          </a:xfrm>
        </p:spPr>
        <p:txBody>
          <a:bodyPr/>
          <a:lstStyle/>
          <a:p>
            <a:pPr>
              <a:spcBef>
                <a:spcPts val="0"/>
              </a:spcBef>
              <a:buFont typeface="Arial" panose="020B0604020202020204" pitchFamily="34" charset="0"/>
              <a:buChar char="•"/>
              <a:defRPr/>
            </a:pPr>
            <a:r>
              <a:rPr lang="sl-SI" sz="1800" b="1" dirty="0">
                <a:solidFill>
                  <a:schemeClr val="accent6">
                    <a:lumMod val="50000"/>
                  </a:schemeClr>
                </a:solidFill>
                <a:latin typeface="Calibri Light" panose="020F0302020204030204" pitchFamily="34" charset="0"/>
                <a:cs typeface="Calibri Light" panose="020F0302020204030204" pitchFamily="34" charset="0"/>
              </a:rPr>
              <a:t>Potrdilo o uspešno opravljenem preizkusu znanja in nadarjenosti</a:t>
            </a:r>
            <a:r>
              <a:rPr lang="sl-SI" sz="1800" dirty="0">
                <a:solidFill>
                  <a:schemeClr val="accent6">
                    <a:lumMod val="50000"/>
                  </a:schemeClr>
                </a:solidFill>
                <a:latin typeface="Calibri Light" panose="020F0302020204030204" pitchFamily="34" charset="0"/>
                <a:cs typeface="Calibri Light" panose="020F0302020204030204" pitchFamily="34" charset="0"/>
              </a:rPr>
              <a:t> velja samo na šoli, ki je potrdilo izdala (14. člen).</a:t>
            </a:r>
          </a:p>
          <a:p>
            <a:pPr>
              <a:spcBef>
                <a:spcPts val="0"/>
              </a:spcBef>
              <a:buFont typeface="Arial" panose="020B0604020202020204" pitchFamily="34" charset="0"/>
              <a:buChar char="•"/>
              <a:defRPr/>
            </a:pPr>
            <a:endParaRPr lang="sl-SI" sz="1800" b="1"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800" b="1" dirty="0">
                <a:solidFill>
                  <a:schemeClr val="accent6">
                    <a:lumMod val="50000"/>
                  </a:schemeClr>
                </a:solidFill>
                <a:latin typeface="Calibri Light" panose="020F0302020204030204" pitchFamily="34" charset="0"/>
                <a:cs typeface="Calibri Light" panose="020F0302020204030204" pitchFamily="34" charset="0"/>
              </a:rPr>
              <a:t>Devetošolci s popravnimi izpiti</a:t>
            </a:r>
            <a:r>
              <a:rPr lang="sl-SI" sz="1800" dirty="0">
                <a:solidFill>
                  <a:schemeClr val="accent6">
                    <a:lumMod val="50000"/>
                  </a:schemeClr>
                </a:solidFill>
                <a:latin typeface="Calibri Light" panose="020F0302020204030204" pitchFamily="34" charset="0"/>
                <a:cs typeface="Calibri Light" panose="020F0302020204030204" pitchFamily="34" charset="0"/>
              </a:rPr>
              <a:t> (17. člen) </a:t>
            </a:r>
            <a:r>
              <a:rPr lang="sl-SI" sz="1800" i="1" dirty="0">
                <a:solidFill>
                  <a:schemeClr val="accent6">
                    <a:lumMod val="50000"/>
                  </a:schemeClr>
                </a:solidFill>
                <a:latin typeface="Calibri Light" panose="020F0302020204030204" pitchFamily="34" charset="0"/>
                <a:cs typeface="Calibri Light" panose="020F0302020204030204" pitchFamily="34" charset="0"/>
              </a:rPr>
              <a:t>„V drugem krogu se na preostalih 10% vpisnih mest izbere kandidate izmed vseh še prijavljenih kandidatov, ki niso bili uspešni v prvem krogu“.</a:t>
            </a:r>
          </a:p>
          <a:p>
            <a:pPr>
              <a:spcBef>
                <a:spcPts val="0"/>
              </a:spcBef>
              <a:buFont typeface="Arial" panose="020B0604020202020204" pitchFamily="34" charset="0"/>
              <a:buChar char="•"/>
              <a:defRPr/>
            </a:pPr>
            <a:endParaRPr lang="sl-SI" sz="1800" i="1"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800" b="1" dirty="0">
                <a:solidFill>
                  <a:schemeClr val="accent6">
                    <a:lumMod val="50000"/>
                  </a:schemeClr>
                </a:solidFill>
                <a:latin typeface="Calibri Light" panose="020F0302020204030204" pitchFamily="34" charset="0"/>
                <a:cs typeface="Calibri Light" panose="020F0302020204030204" pitchFamily="34" charset="0"/>
              </a:rPr>
              <a:t>Urejen vpis kandidata v vajeniško obliko izobraževanja </a:t>
            </a:r>
            <a:r>
              <a:rPr lang="sl-SI" sz="1800" dirty="0">
                <a:solidFill>
                  <a:schemeClr val="accent6">
                    <a:lumMod val="50000"/>
                  </a:schemeClr>
                </a:solidFill>
                <a:latin typeface="Calibri Light" panose="020F0302020204030204" pitchFamily="34" charset="0"/>
                <a:cs typeface="Calibri Light" panose="020F0302020204030204" pitchFamily="34" charset="0"/>
              </a:rPr>
              <a:t>(dodana dokazila </a:t>
            </a:r>
            <a:r>
              <a:rPr lang="sl-SI" sz="1800" i="1" dirty="0">
                <a:solidFill>
                  <a:schemeClr val="accent6">
                    <a:lumMod val="50000"/>
                  </a:schemeClr>
                </a:solidFill>
                <a:latin typeface="Calibri Light" panose="020F0302020204030204" pitchFamily="34" charset="0"/>
                <a:cs typeface="Calibri Light" panose="020F0302020204030204" pitchFamily="34" charset="0"/>
              </a:rPr>
              <a:t>(vajeniška pogodba, registrirana pri pristojni zbornici)</a:t>
            </a:r>
            <a:r>
              <a:rPr lang="sl-SI" sz="1800" dirty="0">
                <a:solidFill>
                  <a:schemeClr val="accent6">
                    <a:lumMod val="50000"/>
                  </a:schemeClr>
                </a:solidFill>
                <a:latin typeface="Calibri Light" panose="020F0302020204030204" pitchFamily="34" charset="0"/>
                <a:cs typeface="Calibri Light" panose="020F0302020204030204" pitchFamily="34" charset="0"/>
              </a:rPr>
              <a:t>, rok za dokazila</a:t>
            </a:r>
            <a:r>
              <a:rPr lang="sl-SI" sz="1800" i="1" dirty="0">
                <a:solidFill>
                  <a:schemeClr val="accent6">
                    <a:lumMod val="50000"/>
                  </a:schemeClr>
                </a:solidFill>
                <a:latin typeface="Calibri Light" panose="020F0302020204030204" pitchFamily="34" charset="0"/>
                <a:cs typeface="Calibri Light" panose="020F0302020204030204" pitchFamily="34" charset="0"/>
              </a:rPr>
              <a:t>, </a:t>
            </a:r>
            <a:r>
              <a:rPr lang="sl-SI" sz="1800" dirty="0">
                <a:solidFill>
                  <a:schemeClr val="accent6">
                    <a:lumMod val="50000"/>
                  </a:schemeClr>
                </a:solidFill>
                <a:latin typeface="Calibri Light" panose="020F0302020204030204" pitchFamily="34" charset="0"/>
                <a:cs typeface="Calibri Light" panose="020F0302020204030204" pitchFamily="34" charset="0"/>
              </a:rPr>
              <a:t>izvzetost iz izbirnega postopka v primeru omejitve vpisa) (4. člen, 12. člen, 20. člen).</a:t>
            </a:r>
          </a:p>
          <a:p>
            <a:pPr>
              <a:spcBef>
                <a:spcPts val="0"/>
              </a:spcBef>
              <a:buFont typeface="Arial" panose="020B0604020202020204" pitchFamily="34" charset="0"/>
              <a:buChar char="•"/>
              <a:defRPr/>
            </a:pPr>
            <a:endParaRPr lang="sl-SI" sz="1800"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800" dirty="0">
                <a:solidFill>
                  <a:schemeClr val="accent6">
                    <a:lumMod val="50000"/>
                  </a:schemeClr>
                </a:solidFill>
                <a:latin typeface="Calibri Light" panose="020F0302020204030204" pitchFamily="34" charset="0"/>
                <a:cs typeface="Calibri Light" panose="020F0302020204030204" pitchFamily="34" charset="0"/>
              </a:rPr>
              <a:t>Razpis </a:t>
            </a:r>
            <a:r>
              <a:rPr lang="sl-SI" sz="1800" b="1" dirty="0">
                <a:solidFill>
                  <a:schemeClr val="accent6">
                    <a:lumMod val="50000"/>
                  </a:schemeClr>
                </a:solidFill>
                <a:latin typeface="Calibri Light" panose="020F0302020204030204" pitchFamily="34" charset="0"/>
                <a:cs typeface="Calibri Light" panose="020F0302020204030204" pitchFamily="34" charset="0"/>
              </a:rPr>
              <a:t>vajeniških učnih mest </a:t>
            </a:r>
            <a:r>
              <a:rPr lang="sl-SI" sz="1800" dirty="0">
                <a:solidFill>
                  <a:schemeClr val="accent6">
                    <a:lumMod val="50000"/>
                  </a:schemeClr>
                </a:solidFill>
                <a:latin typeface="Calibri Light" panose="020F0302020204030204" pitchFamily="34" charset="0"/>
                <a:cs typeface="Calibri Light" panose="020F0302020204030204" pitchFamily="34" charset="0"/>
              </a:rPr>
              <a:t>pripravijo in objavijo pristojne zbornice (GZS in OZS) (4. člen).</a:t>
            </a:r>
          </a:p>
          <a:p>
            <a:pPr marL="457200" indent="-457200">
              <a:spcBef>
                <a:spcPts val="0"/>
              </a:spcBef>
              <a:buFont typeface="Arial" panose="020B0604020202020204" pitchFamily="34" charset="0"/>
              <a:buChar char="•"/>
              <a:defRPr/>
            </a:pPr>
            <a:endParaRPr lang="sl-SI" sz="2150" b="1" i="1" dirty="0">
              <a:solidFill>
                <a:schemeClr val="accent6">
                  <a:lumMod val="50000"/>
                </a:schemeClr>
              </a:solidFill>
            </a:endParaRPr>
          </a:p>
          <a:p>
            <a:pPr>
              <a:defRPr/>
            </a:pPr>
            <a:endParaRPr lang="sl-S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6243FEBE-0C81-434A-A8A5-C85293C93C1B}"/>
              </a:ext>
            </a:extLst>
          </p:cNvPr>
          <p:cNvSpPr/>
          <p:nvPr/>
        </p:nvSpPr>
        <p:spPr>
          <a:xfrm>
            <a:off x="2077727" y="2001460"/>
            <a:ext cx="8539965" cy="2431435"/>
          </a:xfrm>
          <a:prstGeom prst="rect">
            <a:avLst/>
          </a:prstGeom>
        </p:spPr>
        <p:txBody>
          <a:bodyPr wrap="square">
            <a:spAutoFit/>
          </a:bodyPr>
          <a:lstStyle/>
          <a:p>
            <a:pPr algn="ctr"/>
            <a:r>
              <a:rPr lang="sl-SI" sz="4400" dirty="0">
                <a:solidFill>
                  <a:schemeClr val="accent2">
                    <a:lumMod val="50000"/>
                  </a:schemeClr>
                </a:solidFill>
                <a:latin typeface="Calibri Light" panose="020F0302020204030204" pitchFamily="34" charset="0"/>
                <a:cs typeface="Calibri Light" panose="020F0302020204030204" pitchFamily="34" charset="0"/>
              </a:rPr>
              <a:t>VPIS V SREDNJO ŠOLO </a:t>
            </a:r>
          </a:p>
          <a:p>
            <a:pPr algn="ctr"/>
            <a:r>
              <a:rPr lang="sl-SI" sz="4400" dirty="0">
                <a:solidFill>
                  <a:schemeClr val="accent2">
                    <a:lumMod val="50000"/>
                  </a:schemeClr>
                </a:solidFill>
                <a:latin typeface="Calibri Light" panose="020F0302020204030204" pitchFamily="34" charset="0"/>
                <a:cs typeface="Calibri Light" panose="020F0302020204030204" pitchFamily="34" charset="0"/>
              </a:rPr>
              <a:t>POGLED IN NASVET IZ SREDNJE ŠOLE</a:t>
            </a:r>
          </a:p>
          <a:p>
            <a:pPr algn="ctr"/>
            <a:endParaRPr lang="sl-SI" dirty="0">
              <a:solidFill>
                <a:schemeClr val="accent2">
                  <a:lumMod val="50000"/>
                </a:schemeClr>
              </a:solidFill>
              <a:latin typeface="Calibri Light" panose="020F0302020204030204" pitchFamily="34" charset="0"/>
              <a:cs typeface="Calibri Light" panose="020F0302020204030204" pitchFamily="34" charset="0"/>
            </a:endParaRPr>
          </a:p>
          <a:p>
            <a:pPr algn="ctr"/>
            <a:r>
              <a:rPr lang="sl-SI" sz="2800" b="1" dirty="0">
                <a:solidFill>
                  <a:schemeClr val="accent2">
                    <a:lumMod val="50000"/>
                  </a:schemeClr>
                </a:solidFill>
                <a:latin typeface="Calibri Light" panose="020F0302020204030204" pitchFamily="34" charset="0"/>
                <a:cs typeface="Calibri Light" panose="020F0302020204030204" pitchFamily="34" charset="0"/>
              </a:rPr>
              <a:t>dr. Karmen </a:t>
            </a:r>
            <a:r>
              <a:rPr lang="sl-SI" sz="2800" b="1" dirty="0" err="1">
                <a:solidFill>
                  <a:schemeClr val="accent2">
                    <a:lumMod val="50000"/>
                  </a:schemeClr>
                </a:solidFill>
                <a:latin typeface="Calibri Light" panose="020F0302020204030204" pitchFamily="34" charset="0"/>
                <a:cs typeface="Calibri Light" panose="020F0302020204030204" pitchFamily="34" charset="0"/>
              </a:rPr>
              <a:t>Mikek</a:t>
            </a:r>
            <a:endParaRPr lang="sl-SI" sz="2800" b="1" dirty="0">
              <a:solidFill>
                <a:schemeClr val="accent2">
                  <a:lumMod val="50000"/>
                </a:schemeClr>
              </a:solidFill>
              <a:latin typeface="Calibri Light" panose="020F0302020204030204" pitchFamily="34" charset="0"/>
              <a:cs typeface="Calibri Light" panose="020F0302020204030204" pitchFamily="34" charset="0"/>
            </a:endParaRPr>
          </a:p>
          <a:p>
            <a:pPr algn="ctr"/>
            <a:r>
              <a:rPr lang="sl-SI" dirty="0">
                <a:solidFill>
                  <a:schemeClr val="accent2">
                    <a:lumMod val="50000"/>
                  </a:schemeClr>
                </a:solidFill>
                <a:latin typeface="Calibri Light" panose="020F0302020204030204" pitchFamily="34" charset="0"/>
                <a:cs typeface="Calibri Light" panose="020F0302020204030204" pitchFamily="34" charset="0"/>
              </a:rPr>
              <a:t>Šolska svetovalna delavka - Šolski center Velenje</a:t>
            </a:r>
          </a:p>
        </p:txBody>
      </p:sp>
    </p:spTree>
    <p:extLst>
      <p:ext uri="{BB962C8B-B14F-4D97-AF65-F5344CB8AC3E}">
        <p14:creationId xmlns:p14="http://schemas.microsoft.com/office/powerpoint/2010/main" val="294427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5E6E6E22-D6EB-4AAD-9418-F175B0E356A5}"/>
              </a:ext>
            </a:extLst>
          </p:cNvPr>
          <p:cNvSpPr>
            <a:spLocks noGrp="1" noChangeArrowheads="1"/>
          </p:cNvSpPr>
          <p:nvPr>
            <p:ph type="title"/>
          </p:nvPr>
        </p:nvSpPr>
        <p:spPr/>
        <p:txBody>
          <a:bodyPr/>
          <a:lstStyle/>
          <a:p>
            <a:r>
              <a:rPr lang="sl-SI" altLang="sl-SI" sz="3200" b="1" dirty="0">
                <a:solidFill>
                  <a:srgbClr val="FF0000"/>
                </a:solidFill>
                <a:latin typeface="Calibri Light" panose="020F0302020204030204" pitchFamily="34" charset="0"/>
                <a:cs typeface="Calibri Light" panose="020F0302020204030204" pitchFamily="34" charset="0"/>
              </a:rPr>
              <a:t>IZBIRNI POSTOPEK -DOLOČANJE SPODNJE MEJE TOČK</a:t>
            </a:r>
          </a:p>
        </p:txBody>
      </p:sp>
      <p:sp>
        <p:nvSpPr>
          <p:cNvPr id="3" name="Označba mesta vsebine 2">
            <a:extLst>
              <a:ext uri="{FF2B5EF4-FFF2-40B4-BE49-F238E27FC236}">
                <a16:creationId xmlns:a16="http://schemas.microsoft.com/office/drawing/2014/main" id="{3EB3B058-5DB5-42D5-8192-5F97DADB1682}"/>
              </a:ext>
            </a:extLst>
          </p:cNvPr>
          <p:cNvSpPr>
            <a:spLocks noGrp="1"/>
          </p:cNvSpPr>
          <p:nvPr>
            <p:ph idx="1"/>
          </p:nvPr>
        </p:nvSpPr>
        <p:spPr/>
        <p:txBody>
          <a:bodyPr/>
          <a:lstStyle/>
          <a:p>
            <a:pPr marL="0" indent="0">
              <a:buNone/>
              <a:defRPr/>
            </a:pPr>
            <a:r>
              <a:rPr lang="sl-SI" sz="2000" dirty="0"/>
              <a:t>1</a:t>
            </a:r>
            <a:r>
              <a:rPr lang="sl-SI" sz="2000" dirty="0">
                <a:latin typeface="Calibri Light" panose="020F0302020204030204" pitchFamily="34" charset="0"/>
                <a:cs typeface="Calibri Light" panose="020F0302020204030204" pitchFamily="34" charset="0"/>
              </a:rPr>
              <a:t>.</a:t>
            </a:r>
          </a:p>
          <a:p>
            <a:pPr marL="457200" indent="-457200">
              <a:buFontTx/>
              <a:buAutoNum type="arabicPeriod" startAt="2"/>
              <a:defRPr/>
            </a:pPr>
            <a:r>
              <a:rPr lang="sl-SI" sz="2000" dirty="0">
                <a:latin typeface="Calibri Light" panose="020F0302020204030204" pitchFamily="34" charset="0"/>
                <a:cs typeface="Calibri Light" panose="020F0302020204030204" pitchFamily="34" charset="0"/>
              </a:rPr>
              <a:t>                                                                           Primer:</a:t>
            </a:r>
          </a:p>
          <a:p>
            <a:pPr marL="0" indent="0">
              <a:buNone/>
              <a:defRPr/>
            </a:pPr>
            <a:r>
              <a:rPr lang="sl-SI" sz="2000" dirty="0">
                <a:latin typeface="Calibri Light" panose="020F0302020204030204" pitchFamily="34" charset="0"/>
                <a:cs typeface="Calibri Light" panose="020F0302020204030204" pitchFamily="34" charset="0"/>
              </a:rPr>
              <a:t>.         </a:t>
            </a:r>
            <a:r>
              <a:rPr lang="sl-SI" sz="2000" b="1" dirty="0">
                <a:solidFill>
                  <a:srgbClr val="00B05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1.krog IP =90% mest                                   </a:t>
            </a:r>
            <a:r>
              <a:rPr lang="sl-SI" sz="2000" dirty="0">
                <a:solidFill>
                  <a:srgbClr val="FF0000"/>
                </a:solidFill>
                <a:latin typeface="Calibri Light" panose="020F0302020204030204" pitchFamily="34" charset="0"/>
                <a:cs typeface="Calibri Light" panose="020F0302020204030204" pitchFamily="34" charset="0"/>
              </a:rPr>
              <a:t>100 razpisanih mest,</a:t>
            </a:r>
            <a:endParaRPr lang="sl-SI" sz="2000" dirty="0">
              <a:latin typeface="Calibri Light" panose="020F0302020204030204" pitchFamily="34" charset="0"/>
              <a:cs typeface="Calibri Light" panose="020F0302020204030204" pitchFamily="34" charset="0"/>
            </a:endParaRPr>
          </a:p>
          <a:p>
            <a:pPr marL="0" indent="0">
              <a:buNone/>
              <a:defRPr/>
            </a:pPr>
            <a:r>
              <a:rPr lang="sl-SI" sz="2000" dirty="0">
                <a:latin typeface="Calibri Light" panose="020F0302020204030204" pitchFamily="34" charset="0"/>
                <a:cs typeface="Calibri Light" panose="020F0302020204030204" pitchFamily="34" charset="0"/>
              </a:rPr>
              <a:t>.					 </a:t>
            </a:r>
            <a:r>
              <a:rPr lang="sl-SI" sz="2000" dirty="0">
                <a:solidFill>
                  <a:srgbClr val="FF0000"/>
                </a:solidFill>
                <a:latin typeface="Calibri Light" panose="020F0302020204030204" pitchFamily="34" charset="0"/>
                <a:cs typeface="Calibri Light" panose="020F0302020204030204" pitchFamily="34" charset="0"/>
              </a:rPr>
              <a:t>120 prijavljenih</a:t>
            </a:r>
          </a:p>
          <a:p>
            <a:pPr marL="0" indent="0">
              <a:buNone/>
              <a:defRPr/>
            </a:pPr>
            <a:r>
              <a:rPr lang="sl-SI" sz="2000" dirty="0">
                <a:latin typeface="Calibri Light" panose="020F0302020204030204" pitchFamily="34" charset="0"/>
                <a:cs typeface="Calibri Light" panose="020F0302020204030204" pitchFamily="34" charset="0"/>
              </a:rPr>
              <a:t>88.                      Poseben primer:</a:t>
            </a:r>
          </a:p>
          <a:p>
            <a:pPr marL="0" indent="0">
              <a:buNone/>
              <a:defRPr/>
            </a:pPr>
            <a:r>
              <a:rPr lang="sl-SI" sz="2000" dirty="0">
                <a:latin typeface="Calibri Light" panose="020F0302020204030204" pitchFamily="34" charset="0"/>
                <a:cs typeface="Calibri Light" panose="020F0302020204030204" pitchFamily="34" charset="0"/>
              </a:rPr>
              <a:t>89.                               119 točk</a:t>
            </a:r>
          </a:p>
          <a:p>
            <a:pPr marL="0" indent="0">
              <a:buNone/>
              <a:defRPr/>
            </a:pPr>
            <a:r>
              <a:rPr lang="sl-SI" sz="2000" dirty="0">
                <a:latin typeface="Calibri Light" panose="020F0302020204030204" pitchFamily="34" charset="0"/>
                <a:cs typeface="Calibri Light" panose="020F0302020204030204" pitchFamily="34" charset="0"/>
              </a:rPr>
              <a:t>90.                               119 točk</a:t>
            </a:r>
          </a:p>
          <a:p>
            <a:pPr marL="0" indent="0">
              <a:buNone/>
              <a:defRPr/>
            </a:pPr>
            <a:r>
              <a:rPr lang="sl-SI" sz="2000" dirty="0">
                <a:latin typeface="Calibri Light" panose="020F0302020204030204" pitchFamily="34" charset="0"/>
                <a:cs typeface="Calibri Light" panose="020F0302020204030204" pitchFamily="34" charset="0"/>
              </a:rPr>
              <a:t>_______________                              </a:t>
            </a:r>
            <a:r>
              <a:rPr lang="sl-SI" sz="2000" b="1" dirty="0">
                <a:solidFill>
                  <a:srgbClr val="00B05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TOČKE NA NPZ IZ SLJ, MAT</a:t>
            </a:r>
          </a:p>
          <a:p>
            <a:pPr marL="0" indent="0">
              <a:buNone/>
              <a:defRPr/>
            </a:pPr>
            <a:r>
              <a:rPr lang="sl-SI" sz="2000" dirty="0">
                <a:latin typeface="Calibri Light" panose="020F0302020204030204" pitchFamily="34" charset="0"/>
                <a:cs typeface="Calibri Light" panose="020F0302020204030204" pitchFamily="34" charset="0"/>
              </a:rPr>
              <a:t>91.                               119 točk</a:t>
            </a:r>
          </a:p>
          <a:p>
            <a:pPr marL="0" indent="0">
              <a:buNone/>
              <a:defRPr/>
            </a:pPr>
            <a:r>
              <a:rPr lang="sl-SI" sz="2000" dirty="0">
                <a:latin typeface="Calibri Light" panose="020F0302020204030204" pitchFamily="34" charset="0"/>
                <a:cs typeface="Calibri Light" panose="020F0302020204030204" pitchFamily="34" charset="0"/>
              </a:rPr>
              <a:t>92.                               119 točk</a:t>
            </a:r>
          </a:p>
          <a:p>
            <a:pPr marL="0" indent="0">
              <a:buNone/>
              <a:defRPr/>
            </a:pPr>
            <a:r>
              <a:rPr lang="sl-SI" sz="2000" dirty="0">
                <a:latin typeface="Calibri Light" panose="020F0302020204030204" pitchFamily="34" charset="0"/>
                <a:cs typeface="Calibri Light" panose="020F0302020204030204" pitchFamily="34" charset="0"/>
              </a:rPr>
              <a:t>…</a:t>
            </a:r>
          </a:p>
          <a:p>
            <a:pPr marL="0" indent="0">
              <a:buNone/>
              <a:defRPr/>
            </a:pPr>
            <a:r>
              <a:rPr lang="sl-SI" sz="2000" dirty="0">
                <a:latin typeface="Calibri Light" panose="020F0302020204030204" pitchFamily="34" charset="0"/>
                <a:cs typeface="Calibri Light" panose="020F0302020204030204" pitchFamily="34" charset="0"/>
              </a:rPr>
              <a:t>120.					</a:t>
            </a:r>
            <a:r>
              <a:rPr lang="sl-SI" sz="2000" b="1" dirty="0">
                <a:solidFill>
                  <a:srgbClr val="00B05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2.krog IP = nova prijavnica</a:t>
            </a:r>
            <a:endParaRPr lang="sl-SI" sz="2000" dirty="0">
              <a:latin typeface="Calibri Light" panose="020F0302020204030204" pitchFamily="34" charset="0"/>
              <a:cs typeface="Calibri Light" panose="020F0302020204030204" pitchFamily="34" charset="0"/>
            </a:endParaRPr>
          </a:p>
        </p:txBody>
      </p:sp>
      <p:sp>
        <p:nvSpPr>
          <p:cNvPr id="4" name="Desni zaviti oklepaj 3">
            <a:extLst>
              <a:ext uri="{FF2B5EF4-FFF2-40B4-BE49-F238E27FC236}">
                <a16:creationId xmlns:a16="http://schemas.microsoft.com/office/drawing/2014/main" id="{29F9009E-9C82-4E03-8884-CED10CE44164}"/>
              </a:ext>
            </a:extLst>
          </p:cNvPr>
          <p:cNvSpPr/>
          <p:nvPr/>
        </p:nvSpPr>
        <p:spPr>
          <a:xfrm>
            <a:off x="3801122" y="3429000"/>
            <a:ext cx="457200" cy="1828800"/>
          </a:xfrm>
          <a:prstGeom prst="rightBrace">
            <a:avLst/>
          </a:prstGeom>
        </p:spPr>
        <p:style>
          <a:lnRef idx="3">
            <a:schemeClr val="accent6"/>
          </a:lnRef>
          <a:fillRef idx="0">
            <a:schemeClr val="accent6"/>
          </a:fillRef>
          <a:effectRef idx="2">
            <a:schemeClr val="accent6"/>
          </a:effectRef>
          <a:fontRef idx="minor">
            <a:schemeClr val="tx1"/>
          </a:fontRef>
        </p:style>
        <p:txBody>
          <a:bodyPr anchor="ctr"/>
          <a:lstStyle/>
          <a:p>
            <a:pPr algn="ctr" eaLnBrk="0" fontAlgn="base" hangingPunct="0">
              <a:spcBef>
                <a:spcPct val="0"/>
              </a:spcBef>
              <a:spcAft>
                <a:spcPct val="0"/>
              </a:spcAft>
              <a:defRPr/>
            </a:pPr>
            <a:endParaRPr lang="sl-SI">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celje.info/wp-content/uploads/2023/04/graf_srednje_sole.jpg">
            <a:extLst>
              <a:ext uri="{FF2B5EF4-FFF2-40B4-BE49-F238E27FC236}">
                <a16:creationId xmlns:a16="http://schemas.microsoft.com/office/drawing/2014/main" id="{3D299E3F-616C-4FE0-A83C-3C0BFC447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28" y="1864311"/>
            <a:ext cx="11385144" cy="4862405"/>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a:extLst>
              <a:ext uri="{FF2B5EF4-FFF2-40B4-BE49-F238E27FC236}">
                <a16:creationId xmlns:a16="http://schemas.microsoft.com/office/drawing/2014/main" id="{EC6E661D-8D94-4189-916D-FDE702392223}"/>
              </a:ext>
            </a:extLst>
          </p:cNvPr>
          <p:cNvSpPr/>
          <p:nvPr/>
        </p:nvSpPr>
        <p:spPr>
          <a:xfrm>
            <a:off x="204186" y="300452"/>
            <a:ext cx="11807301" cy="1415772"/>
          </a:xfrm>
          <a:prstGeom prst="rect">
            <a:avLst/>
          </a:prstGeom>
        </p:spPr>
        <p:txBody>
          <a:bodyPr wrap="square">
            <a:spAutoFit/>
          </a:bodyPr>
          <a:lstStyle/>
          <a:p>
            <a:pPr algn="ctr"/>
            <a:r>
              <a:rPr lang="sl-SI" sz="3200" b="1" dirty="0">
                <a:solidFill>
                  <a:srgbClr val="FF0000"/>
                </a:solidFill>
                <a:latin typeface="Calibri Light" panose="020F0302020204030204" pitchFamily="34" charset="0"/>
                <a:cs typeface="Calibri Light" panose="020F0302020204030204" pitchFamily="34" charset="0"/>
              </a:rPr>
              <a:t>SŠ PROGRAMI Z VEČ VPISANIMI, KOT JE NA VOLJO PROSTIH MEST</a:t>
            </a:r>
          </a:p>
          <a:p>
            <a:endParaRPr lang="sl-SI" dirty="0">
              <a:solidFill>
                <a:schemeClr val="accent2">
                  <a:lumMod val="50000"/>
                </a:schemeClr>
              </a:solidFill>
              <a:latin typeface="Calibri Light" panose="020F0302020204030204" pitchFamily="34" charset="0"/>
              <a:cs typeface="Calibri Light" panose="020F0302020204030204" pitchFamily="34" charset="0"/>
            </a:endParaRPr>
          </a:p>
          <a:p>
            <a:r>
              <a:rPr lang="sl-SI" dirty="0">
                <a:solidFill>
                  <a:schemeClr val="accent2">
                    <a:lumMod val="50000"/>
                  </a:schemeClr>
                </a:solidFill>
                <a:latin typeface="Calibri Light" panose="020F0302020204030204" pitchFamily="34" charset="0"/>
                <a:cs typeface="Calibri Light" panose="020F0302020204030204" pitchFamily="34" charset="0"/>
              </a:rPr>
              <a:t>V spodnjem grafu preverite število vpisanih ter število prostih mest na izbranih srednjih šolah po Savinjski regiji, v nadaljevanju pa so navedeni vsi srednješolski programi po Savinjskem,  kamor se je</a:t>
            </a:r>
            <a:r>
              <a:rPr lang="sl-SI" b="1" dirty="0">
                <a:solidFill>
                  <a:schemeClr val="accent2">
                    <a:lumMod val="50000"/>
                  </a:schemeClr>
                </a:solidFill>
                <a:latin typeface="Calibri Light" panose="020F0302020204030204" pitchFamily="34" charset="0"/>
                <a:cs typeface="Calibri Light" panose="020F0302020204030204" pitchFamily="34" charset="0"/>
              </a:rPr>
              <a:t> vpisalo več devetošolcev</a:t>
            </a:r>
            <a:r>
              <a:rPr lang="sl-SI" dirty="0">
                <a:solidFill>
                  <a:schemeClr val="accent2">
                    <a:lumMod val="50000"/>
                  </a:schemeClr>
                </a:solidFill>
                <a:latin typeface="Calibri Light" panose="020F0302020204030204" pitchFamily="34" charset="0"/>
                <a:cs typeface="Calibri Light" panose="020F0302020204030204" pitchFamily="34" charset="0"/>
              </a:rPr>
              <a:t>, kot je prostih mest.</a:t>
            </a:r>
          </a:p>
        </p:txBody>
      </p:sp>
    </p:spTree>
    <p:extLst>
      <p:ext uri="{BB962C8B-B14F-4D97-AF65-F5344CB8AC3E}">
        <p14:creationId xmlns:p14="http://schemas.microsoft.com/office/powerpoint/2010/main" val="8631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4F90C04A-4044-4EE1-84F2-E653B77D5DF2}"/>
              </a:ext>
            </a:extLst>
          </p:cNvPr>
          <p:cNvSpPr/>
          <p:nvPr/>
        </p:nvSpPr>
        <p:spPr>
          <a:xfrm>
            <a:off x="331433" y="342697"/>
            <a:ext cx="11860567" cy="6324808"/>
          </a:xfrm>
          <a:prstGeom prst="rect">
            <a:avLst/>
          </a:prstGeom>
        </p:spPr>
        <p:txBody>
          <a:bodyPr wrap="square">
            <a:spAutoFit/>
          </a:bodyPr>
          <a:lstStyle/>
          <a:p>
            <a:r>
              <a:rPr lang="sl-SI" sz="1500" b="1" dirty="0">
                <a:solidFill>
                  <a:srgbClr val="222222"/>
                </a:solidFill>
                <a:latin typeface="Calibri Light" panose="020F0302020204030204" pitchFamily="34" charset="0"/>
                <a:cs typeface="Calibri Light" panose="020F0302020204030204" pitchFamily="34" charset="0"/>
              </a:rPr>
              <a:t>Gimnazija Celje – Center:</a:t>
            </a:r>
            <a:endParaRPr lang="sl-SI" sz="15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a:t>
            </a:r>
            <a:r>
              <a:rPr lang="sl-SI" sz="1500" b="1" dirty="0">
                <a:solidFill>
                  <a:srgbClr val="222222"/>
                </a:solidFill>
                <a:latin typeface="Calibri Light" panose="020F0302020204030204" pitchFamily="34" charset="0"/>
                <a:cs typeface="Calibri Light" panose="020F0302020204030204" pitchFamily="34" charset="0"/>
              </a:rPr>
              <a:t> </a:t>
            </a:r>
            <a:r>
              <a:rPr lang="sl-SI" sz="1500" b="1" dirty="0">
                <a:solidFill>
                  <a:srgbClr val="FF0000"/>
                </a:solidFill>
                <a:latin typeface="Calibri Light" panose="020F0302020204030204" pitchFamily="34" charset="0"/>
                <a:cs typeface="Calibri Light" panose="020F0302020204030204" pitchFamily="34" charset="0"/>
              </a:rPr>
              <a:t>Gimnazija</a:t>
            </a:r>
            <a:r>
              <a:rPr lang="sl-SI" sz="1500" dirty="0">
                <a:solidFill>
                  <a:srgbClr val="222222"/>
                </a:solidFill>
                <a:latin typeface="Calibri Light" panose="020F0302020204030204" pitchFamily="34" charset="0"/>
                <a:cs typeface="Calibri Light" panose="020F0302020204030204" pitchFamily="34" charset="0"/>
              </a:rPr>
              <a:t> – vpisanih je 21 devetošolcev več kot je bilo razpisanih mest (število prostih mest: </a:t>
            </a:r>
            <a:r>
              <a:rPr lang="sl-SI" sz="1500" dirty="0">
                <a:solidFill>
                  <a:srgbClr val="FF0000"/>
                </a:solidFill>
                <a:latin typeface="Calibri Light" panose="020F0302020204030204" pitchFamily="34" charset="0"/>
                <a:cs typeface="Calibri Light" panose="020F0302020204030204" pitchFamily="34" charset="0"/>
              </a:rPr>
              <a:t>112;</a:t>
            </a:r>
            <a:r>
              <a:rPr lang="sl-SI" sz="1500" dirty="0">
                <a:solidFill>
                  <a:srgbClr val="222222"/>
                </a:solidFill>
                <a:latin typeface="Calibri Light" panose="020F0302020204030204" pitchFamily="34" charset="0"/>
                <a:cs typeface="Calibri Light" panose="020F0302020204030204" pitchFamily="34" charset="0"/>
              </a:rPr>
              <a:t> število vpisanih devetošolcev: </a:t>
            </a:r>
            <a:r>
              <a:rPr lang="sl-SI" sz="1500" dirty="0">
                <a:solidFill>
                  <a:srgbClr val="FF0000"/>
                </a:solidFill>
                <a:latin typeface="Calibri Light" panose="020F0302020204030204" pitchFamily="34" charset="0"/>
                <a:cs typeface="Calibri Light" panose="020F0302020204030204" pitchFamily="34" charset="0"/>
              </a:rPr>
              <a:t>133</a:t>
            </a:r>
            <a:r>
              <a:rPr lang="sl-SI" sz="1500" dirty="0">
                <a:solidFill>
                  <a:srgbClr val="222222"/>
                </a:solidFill>
                <a:latin typeface="Calibri Light" panose="020F0302020204030204" pitchFamily="34" charset="0"/>
                <a:cs typeface="Calibri Light" panose="020F0302020204030204" pitchFamily="34" charset="0"/>
              </a:rPr>
              <a:t>)</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FF0000"/>
                </a:solidFill>
                <a:latin typeface="Calibri Light" panose="020F0302020204030204" pitchFamily="34" charset="0"/>
                <a:cs typeface="Calibri Light" panose="020F0302020204030204" pitchFamily="34" charset="0"/>
              </a:rPr>
              <a:t>Predšolska vzgoja</a:t>
            </a:r>
            <a:r>
              <a:rPr lang="sl-SI" sz="1500" dirty="0">
                <a:solidFill>
                  <a:srgbClr val="222222"/>
                </a:solidFill>
                <a:latin typeface="Calibri Light" panose="020F0302020204030204" pitchFamily="34" charset="0"/>
                <a:cs typeface="Calibri Light" panose="020F0302020204030204" pitchFamily="34" charset="0"/>
              </a:rPr>
              <a:t> – vpisanih je 23 devetošolcev več kot je bilo razpisanih mest (število prostih mest: </a:t>
            </a:r>
            <a:r>
              <a:rPr lang="sl-SI" sz="1500" dirty="0">
                <a:solidFill>
                  <a:srgbClr val="FF0000"/>
                </a:solidFill>
                <a:latin typeface="Calibri Light" panose="020F0302020204030204" pitchFamily="34" charset="0"/>
                <a:cs typeface="Calibri Light" panose="020F0302020204030204" pitchFamily="34" charset="0"/>
              </a:rPr>
              <a:t>84</a:t>
            </a:r>
            <a:r>
              <a:rPr lang="sl-SI" sz="1500" dirty="0">
                <a:solidFill>
                  <a:srgbClr val="222222"/>
                </a:solidFill>
                <a:latin typeface="Calibri Light" panose="020F0302020204030204" pitchFamily="34" charset="0"/>
                <a:cs typeface="Calibri Light" panose="020F0302020204030204" pitchFamily="34" charset="0"/>
              </a:rPr>
              <a:t>; število vpisanih devetošolcev: </a:t>
            </a:r>
            <a:r>
              <a:rPr lang="sl-SI" sz="1500" dirty="0">
                <a:solidFill>
                  <a:srgbClr val="FF0000"/>
                </a:solidFill>
                <a:latin typeface="Calibri Light" panose="020F0302020204030204" pitchFamily="34" charset="0"/>
                <a:cs typeface="Calibri Light" panose="020F0302020204030204" pitchFamily="34" charset="0"/>
              </a:rPr>
              <a:t>108</a:t>
            </a:r>
            <a:r>
              <a:rPr lang="sl-SI" sz="1500" dirty="0">
                <a:solidFill>
                  <a:srgbClr val="222222"/>
                </a:solidFill>
                <a:latin typeface="Calibri Light" panose="020F0302020204030204" pitchFamily="34" charset="0"/>
                <a:cs typeface="Calibri Light" panose="020F0302020204030204" pitchFamily="34" charset="0"/>
              </a:rPr>
              <a:t>)</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Umetniška gimnazija</a:t>
            </a:r>
            <a:r>
              <a:rPr lang="sl-SI" sz="1500" dirty="0">
                <a:solidFill>
                  <a:srgbClr val="222222"/>
                </a:solidFill>
                <a:latin typeface="Calibri Light" panose="020F0302020204030204" pitchFamily="34" charset="0"/>
                <a:cs typeface="Calibri Light" panose="020F0302020204030204" pitchFamily="34" charset="0"/>
              </a:rPr>
              <a:t> – </a:t>
            </a:r>
            <a:r>
              <a:rPr lang="sl-SI" sz="1500" b="1" dirty="0">
                <a:solidFill>
                  <a:srgbClr val="222222"/>
                </a:solidFill>
                <a:latin typeface="Calibri Light" panose="020F0302020204030204" pitchFamily="34" charset="0"/>
                <a:cs typeface="Calibri Light" panose="020F0302020204030204" pitchFamily="34" charset="0"/>
              </a:rPr>
              <a:t>Likovna smer</a:t>
            </a:r>
            <a:r>
              <a:rPr lang="sl-SI" sz="1500" dirty="0">
                <a:solidFill>
                  <a:srgbClr val="222222"/>
                </a:solidFill>
                <a:latin typeface="Calibri Light" panose="020F0302020204030204" pitchFamily="34" charset="0"/>
                <a:cs typeface="Calibri Light" panose="020F0302020204030204" pitchFamily="34" charset="0"/>
              </a:rPr>
              <a:t> – vpisana sta 2 devetošolca več kot je bilo razpisanih mest (število prostih mest: 28; število vpisanih devetošolcev: 30)</a:t>
            </a:r>
          </a:p>
          <a:p>
            <a:pPr>
              <a:buFont typeface="Arial" panose="020B0604020202020204" pitchFamily="34" charset="0"/>
              <a:buChar char="•"/>
            </a:pPr>
            <a:endParaRPr lang="sl-SI" sz="1500" dirty="0">
              <a:solidFill>
                <a:srgbClr val="222222"/>
              </a:solidFill>
              <a:latin typeface="Calibri Light" panose="020F0302020204030204" pitchFamily="34" charset="0"/>
              <a:cs typeface="Calibri Light" panose="020F0302020204030204" pitchFamily="34" charset="0"/>
            </a:endParaRPr>
          </a:p>
          <a:p>
            <a:r>
              <a:rPr lang="sl-SI" sz="1500" b="1" dirty="0">
                <a:solidFill>
                  <a:srgbClr val="222222"/>
                </a:solidFill>
                <a:latin typeface="Calibri Light" panose="020F0302020204030204" pitchFamily="34" charset="0"/>
                <a:cs typeface="Calibri Light" panose="020F0302020204030204" pitchFamily="34" charset="0"/>
              </a:rPr>
              <a:t>I. gimnazija v Celju:</a:t>
            </a:r>
            <a:endParaRPr lang="sl-SI" sz="15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Gimnazija (športni oddelek)</a:t>
            </a:r>
            <a:r>
              <a:rPr lang="sl-SI" sz="1500" dirty="0">
                <a:solidFill>
                  <a:srgbClr val="222222"/>
                </a:solidFill>
                <a:latin typeface="Calibri Light" panose="020F0302020204030204" pitchFamily="34" charset="0"/>
                <a:cs typeface="Calibri Light" panose="020F0302020204030204" pitchFamily="34" charset="0"/>
              </a:rPr>
              <a:t> – vpisanih je 33 devetošolcev več kot je bilo razpisanih mest (število prostih mest: 18; število vpisanih devetošolcev: 51)</a:t>
            </a:r>
          </a:p>
          <a:p>
            <a:pPr>
              <a:buFont typeface="Arial" panose="020B0604020202020204" pitchFamily="34" charset="0"/>
              <a:buChar char="•"/>
            </a:pPr>
            <a:endParaRPr lang="sl-SI" sz="1500" dirty="0">
              <a:solidFill>
                <a:srgbClr val="222222"/>
              </a:solidFill>
              <a:latin typeface="Calibri Light" panose="020F0302020204030204" pitchFamily="34" charset="0"/>
              <a:cs typeface="Calibri Light" panose="020F0302020204030204" pitchFamily="34" charset="0"/>
            </a:endParaRPr>
          </a:p>
          <a:p>
            <a:r>
              <a:rPr lang="sl-SI" sz="1500" b="1" dirty="0">
                <a:solidFill>
                  <a:srgbClr val="222222"/>
                </a:solidFill>
                <a:latin typeface="Calibri Light" panose="020F0302020204030204" pitchFamily="34" charset="0"/>
                <a:cs typeface="Calibri Light" panose="020F0302020204030204" pitchFamily="34" charset="0"/>
              </a:rPr>
              <a:t>Šolski center Celje, Gimnazija Lava:</a:t>
            </a:r>
            <a:endParaRPr lang="sl-SI" sz="15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Gimnazija </a:t>
            </a:r>
            <a:r>
              <a:rPr lang="sl-SI" sz="1500" dirty="0">
                <a:solidFill>
                  <a:srgbClr val="222222"/>
                </a:solidFill>
                <a:latin typeface="Calibri Light" panose="020F0302020204030204" pitchFamily="34" charset="0"/>
                <a:cs typeface="Calibri Light" panose="020F0302020204030204" pitchFamily="34" charset="0"/>
              </a:rPr>
              <a:t>– vpisanih je 19 devetošolcev več kot je bilo razpisanih mest (število prostih mest: 112; število vpisanih devetošolcev: 131)</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Tehniška gimnazija</a:t>
            </a:r>
            <a:r>
              <a:rPr lang="sl-SI" sz="1500" dirty="0">
                <a:solidFill>
                  <a:srgbClr val="222222"/>
                </a:solidFill>
                <a:latin typeface="Calibri Light" panose="020F0302020204030204" pitchFamily="34" charset="0"/>
                <a:cs typeface="Calibri Light" panose="020F0302020204030204" pitchFamily="34" charset="0"/>
              </a:rPr>
              <a:t> – vpisanih je 6 devetošolcev več kot je bilo razpisanih mest (število prostih mest: 28; število vpisanih devetošolcev: 34)</a:t>
            </a:r>
          </a:p>
          <a:p>
            <a:pPr>
              <a:buFont typeface="Arial" panose="020B0604020202020204" pitchFamily="34" charset="0"/>
              <a:buChar char="•"/>
            </a:pPr>
            <a:endParaRPr lang="sl-SI" sz="1500" dirty="0">
              <a:solidFill>
                <a:srgbClr val="222222"/>
              </a:solidFill>
              <a:latin typeface="Calibri Light" panose="020F0302020204030204" pitchFamily="34" charset="0"/>
              <a:cs typeface="Calibri Light" panose="020F0302020204030204" pitchFamily="34" charset="0"/>
            </a:endParaRPr>
          </a:p>
          <a:p>
            <a:r>
              <a:rPr lang="sl-SI" sz="1500" b="1" dirty="0">
                <a:solidFill>
                  <a:srgbClr val="222222"/>
                </a:solidFill>
                <a:latin typeface="Calibri Light" panose="020F0302020204030204" pitchFamily="34" charset="0"/>
                <a:cs typeface="Calibri Light" panose="020F0302020204030204" pitchFamily="34" charset="0"/>
              </a:rPr>
              <a:t>Šolski center Celje, Srednja šola za gradbeništvo in varovanje okolja:</a:t>
            </a:r>
            <a:endParaRPr lang="sl-SI" sz="15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Gradbeni tehnik </a:t>
            </a:r>
            <a:r>
              <a:rPr lang="sl-SI" sz="1500" dirty="0">
                <a:solidFill>
                  <a:srgbClr val="222222"/>
                </a:solidFill>
                <a:latin typeface="Calibri Light" panose="020F0302020204030204" pitchFamily="34" charset="0"/>
                <a:cs typeface="Calibri Light" panose="020F0302020204030204" pitchFamily="34" charset="0"/>
              </a:rPr>
              <a:t>– vpisanih je 10 devetošolcev več kot je bilo razpisanih mest (število prostih mest: 56; število vpisanih devetošolcev: 66)</a:t>
            </a:r>
          </a:p>
          <a:p>
            <a:r>
              <a:rPr lang="sl-SI" sz="1500" b="1" dirty="0">
                <a:solidFill>
                  <a:srgbClr val="222222"/>
                </a:solidFill>
                <a:latin typeface="Calibri Light" panose="020F0302020204030204" pitchFamily="34" charset="0"/>
                <a:cs typeface="Calibri Light" panose="020F0302020204030204" pitchFamily="34" charset="0"/>
              </a:rPr>
              <a:t>Šolski center Celje, Srednja šola za kemijo, elektrotehniko in računalništvo:</a:t>
            </a:r>
            <a:endParaRPr lang="sl-SI" sz="15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a:t>
            </a:r>
            <a:r>
              <a:rPr lang="sl-SI" sz="1500" b="1" dirty="0">
                <a:solidFill>
                  <a:srgbClr val="222222"/>
                </a:solidFill>
                <a:latin typeface="Calibri Light" panose="020F0302020204030204" pitchFamily="34" charset="0"/>
                <a:cs typeface="Calibri Light" panose="020F0302020204030204" pitchFamily="34" charset="0"/>
              </a:rPr>
              <a:t> Elektrikar</a:t>
            </a:r>
            <a:r>
              <a:rPr lang="sl-SI" sz="1500" dirty="0">
                <a:solidFill>
                  <a:srgbClr val="222222"/>
                </a:solidFill>
                <a:latin typeface="Calibri Light" panose="020F0302020204030204" pitchFamily="34" charset="0"/>
                <a:cs typeface="Calibri Light" panose="020F0302020204030204" pitchFamily="34" charset="0"/>
              </a:rPr>
              <a:t> – vpisanih je 15 devetošolcev več kot je bilo razpisanih mest (število prostih mest: 26; število vpisanih devetošolcev: 41)</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Elektrotehnik </a:t>
            </a:r>
            <a:r>
              <a:rPr lang="sl-SI" sz="1500" dirty="0">
                <a:solidFill>
                  <a:srgbClr val="222222"/>
                </a:solidFill>
                <a:latin typeface="Calibri Light" panose="020F0302020204030204" pitchFamily="34" charset="0"/>
                <a:cs typeface="Calibri Light" panose="020F0302020204030204" pitchFamily="34" charset="0"/>
              </a:rPr>
              <a:t>– vpisanih je 21 devetošolcev več kot je bilo razpisanih mest (število prostih mest: 56; število vpisanih devetošolcev: 77)</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Kemijski tehnik</a:t>
            </a:r>
            <a:r>
              <a:rPr lang="sl-SI" sz="1500" dirty="0">
                <a:solidFill>
                  <a:srgbClr val="222222"/>
                </a:solidFill>
                <a:latin typeface="Calibri Light" panose="020F0302020204030204" pitchFamily="34" charset="0"/>
                <a:cs typeface="Calibri Light" panose="020F0302020204030204" pitchFamily="34" charset="0"/>
              </a:rPr>
              <a:t> – vpisana sta 2 devetošolca več kot je bilo razpisanih mest (število prostih mest: 28; število vpisanih devetošolcev: 30)</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FF0000"/>
                </a:solidFill>
                <a:latin typeface="Calibri Light" panose="020F0302020204030204" pitchFamily="34" charset="0"/>
                <a:cs typeface="Calibri Light" panose="020F0302020204030204" pitchFamily="34" charset="0"/>
              </a:rPr>
              <a:t>Tehnik računalništva</a:t>
            </a:r>
            <a:r>
              <a:rPr lang="sl-SI" sz="1500" dirty="0">
                <a:solidFill>
                  <a:srgbClr val="222222"/>
                </a:solidFill>
                <a:latin typeface="Calibri Light" panose="020F0302020204030204" pitchFamily="34" charset="0"/>
                <a:cs typeface="Calibri Light" panose="020F0302020204030204" pitchFamily="34" charset="0"/>
              </a:rPr>
              <a:t> – vpisanih je 18 devetošolcev več kot je bilo razpisanih mest (število prostih mest: 56; število vpisanih devetošolcev: 74)</a:t>
            </a:r>
          </a:p>
          <a:p>
            <a:pPr>
              <a:buFont typeface="Arial" panose="020B0604020202020204" pitchFamily="34" charset="0"/>
              <a:buChar char="•"/>
            </a:pPr>
            <a:endParaRPr lang="sl-SI" sz="1500" dirty="0">
              <a:solidFill>
                <a:srgbClr val="222222"/>
              </a:solidFill>
              <a:latin typeface="Calibri Light" panose="020F0302020204030204" pitchFamily="34" charset="0"/>
              <a:cs typeface="Calibri Light" panose="020F0302020204030204" pitchFamily="34" charset="0"/>
            </a:endParaRPr>
          </a:p>
          <a:p>
            <a:r>
              <a:rPr lang="sl-SI" sz="1500" b="1" dirty="0">
                <a:solidFill>
                  <a:srgbClr val="222222"/>
                </a:solidFill>
                <a:latin typeface="Calibri Light" panose="020F0302020204030204" pitchFamily="34" charset="0"/>
                <a:cs typeface="Calibri Light" panose="020F0302020204030204" pitchFamily="34" charset="0"/>
              </a:rPr>
              <a:t>Šolski center Celje, Srednja šola za storitvene dejavnosti in logistiko:</a:t>
            </a:r>
            <a:endParaRPr lang="sl-SI" sz="15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FF0000"/>
                </a:solidFill>
                <a:latin typeface="Calibri Light" panose="020F0302020204030204" pitchFamily="34" charset="0"/>
                <a:cs typeface="Calibri Light" panose="020F0302020204030204" pitchFamily="34" charset="0"/>
              </a:rPr>
              <a:t>Avtoserviser </a:t>
            </a:r>
            <a:r>
              <a:rPr lang="sl-SI" sz="1500" dirty="0">
                <a:solidFill>
                  <a:srgbClr val="222222"/>
                </a:solidFill>
                <a:latin typeface="Calibri Light" panose="020F0302020204030204" pitchFamily="34" charset="0"/>
                <a:cs typeface="Calibri Light" panose="020F0302020204030204" pitchFamily="34" charset="0"/>
              </a:rPr>
              <a:t>– vpisanih je 6 devetošolcev več kot je bilo razpisanih mest (število prostih mest: </a:t>
            </a:r>
            <a:r>
              <a:rPr lang="sl-SI" sz="1500" dirty="0">
                <a:solidFill>
                  <a:srgbClr val="FF0000"/>
                </a:solidFill>
                <a:latin typeface="Calibri Light" panose="020F0302020204030204" pitchFamily="34" charset="0"/>
                <a:cs typeface="Calibri Light" panose="020F0302020204030204" pitchFamily="34" charset="0"/>
              </a:rPr>
              <a:t>52;</a:t>
            </a:r>
            <a:r>
              <a:rPr lang="sl-SI" sz="1500" dirty="0">
                <a:solidFill>
                  <a:srgbClr val="222222"/>
                </a:solidFill>
                <a:latin typeface="Calibri Light" panose="020F0302020204030204" pitchFamily="34" charset="0"/>
                <a:cs typeface="Calibri Light" panose="020F0302020204030204" pitchFamily="34" charset="0"/>
              </a:rPr>
              <a:t> število vpisanih devetošolcev: </a:t>
            </a:r>
            <a:r>
              <a:rPr lang="sl-SI" sz="1500" dirty="0">
                <a:solidFill>
                  <a:srgbClr val="FF0000"/>
                </a:solidFill>
                <a:latin typeface="Calibri Light" panose="020F0302020204030204" pitchFamily="34" charset="0"/>
                <a:cs typeface="Calibri Light" panose="020F0302020204030204" pitchFamily="34" charset="0"/>
              </a:rPr>
              <a:t>78</a:t>
            </a:r>
            <a:r>
              <a:rPr lang="sl-SI" sz="1500" dirty="0">
                <a:solidFill>
                  <a:srgbClr val="222222"/>
                </a:solidFill>
                <a:latin typeface="Calibri Light" panose="020F0302020204030204" pitchFamily="34" charset="0"/>
                <a:cs typeface="Calibri Light" panose="020F0302020204030204" pitchFamily="34" charset="0"/>
              </a:rPr>
              <a:t>)</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Frizer</a:t>
            </a:r>
            <a:r>
              <a:rPr lang="sl-SI" sz="1500" dirty="0">
                <a:solidFill>
                  <a:srgbClr val="222222"/>
                </a:solidFill>
                <a:latin typeface="Calibri Light" panose="020F0302020204030204" pitchFamily="34" charset="0"/>
                <a:cs typeface="Calibri Light" panose="020F0302020204030204" pitchFamily="34" charset="0"/>
              </a:rPr>
              <a:t> – vpisanih je 32 devetošolcev več kot je bilo razpisanih mest (število prostih mest: 78; število vpisanih devetošolcev: 110)</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FF0000"/>
                </a:solidFill>
                <a:latin typeface="Calibri Light" panose="020F0302020204030204" pitchFamily="34" charset="0"/>
                <a:cs typeface="Calibri Light" panose="020F0302020204030204" pitchFamily="34" charset="0"/>
              </a:rPr>
              <a:t>Logistični tehnik</a:t>
            </a:r>
            <a:r>
              <a:rPr lang="sl-SI" sz="1500" dirty="0">
                <a:solidFill>
                  <a:srgbClr val="FF0000"/>
                </a:solidFill>
                <a:latin typeface="Calibri Light" panose="020F0302020204030204" pitchFamily="34" charset="0"/>
                <a:cs typeface="Calibri Light" panose="020F0302020204030204" pitchFamily="34" charset="0"/>
              </a:rPr>
              <a:t> </a:t>
            </a:r>
            <a:r>
              <a:rPr lang="sl-SI" sz="1500" dirty="0">
                <a:solidFill>
                  <a:srgbClr val="222222"/>
                </a:solidFill>
                <a:latin typeface="Calibri Light" panose="020F0302020204030204" pitchFamily="34" charset="0"/>
                <a:cs typeface="Calibri Light" panose="020F0302020204030204" pitchFamily="34" charset="0"/>
              </a:rPr>
              <a:t>– vpisanih je 8 devetošolcev več kot je bilo razpisanih mest (število prostih mest: 28; število vpisanih devetošolcev: 36)</a:t>
            </a:r>
          </a:p>
          <a:p>
            <a:pPr>
              <a:buFont typeface="Arial" panose="020B0604020202020204" pitchFamily="34" charset="0"/>
              <a:buChar char="•"/>
            </a:pPr>
            <a:r>
              <a:rPr lang="sl-SI" sz="1500" dirty="0">
                <a:solidFill>
                  <a:srgbClr val="222222"/>
                </a:solidFill>
                <a:latin typeface="Calibri Light" panose="020F0302020204030204" pitchFamily="34" charset="0"/>
                <a:cs typeface="Calibri Light" panose="020F0302020204030204" pitchFamily="34" charset="0"/>
              </a:rPr>
              <a:t>program </a:t>
            </a:r>
            <a:r>
              <a:rPr lang="sl-SI" sz="1500" b="1" dirty="0">
                <a:solidFill>
                  <a:srgbClr val="222222"/>
                </a:solidFill>
                <a:latin typeface="Calibri Light" panose="020F0302020204030204" pitchFamily="34" charset="0"/>
                <a:cs typeface="Calibri Light" panose="020F0302020204030204" pitchFamily="34" charset="0"/>
              </a:rPr>
              <a:t>Preoblikovalec tekstilij </a:t>
            </a:r>
            <a:r>
              <a:rPr lang="sl-SI" sz="1500" dirty="0">
                <a:solidFill>
                  <a:srgbClr val="222222"/>
                </a:solidFill>
                <a:latin typeface="Calibri Light" panose="020F0302020204030204" pitchFamily="34" charset="0"/>
                <a:cs typeface="Calibri Light" panose="020F0302020204030204" pitchFamily="34" charset="0"/>
              </a:rPr>
              <a:t>– vpisanih je 6 devetošolcev več kot je bilo razpisanih mest (število prostih mest: 16; število vpisanih devetošolcev: 22)</a:t>
            </a:r>
          </a:p>
        </p:txBody>
      </p:sp>
    </p:spTree>
    <p:extLst>
      <p:ext uri="{BB962C8B-B14F-4D97-AF65-F5344CB8AC3E}">
        <p14:creationId xmlns:p14="http://schemas.microsoft.com/office/powerpoint/2010/main" val="102245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01987961-9F44-438A-9ABE-8A356D023A63}"/>
              </a:ext>
            </a:extLst>
          </p:cNvPr>
          <p:cNvSpPr/>
          <p:nvPr/>
        </p:nvSpPr>
        <p:spPr>
          <a:xfrm>
            <a:off x="223422" y="502613"/>
            <a:ext cx="11869444" cy="3970318"/>
          </a:xfrm>
          <a:prstGeom prst="rect">
            <a:avLst/>
          </a:prstGeom>
        </p:spPr>
        <p:txBody>
          <a:bodyPr wrap="square">
            <a:spAutoFit/>
          </a:bodyPr>
          <a:lstStyle/>
          <a:p>
            <a:r>
              <a:rPr lang="sl-SI" sz="1400" b="1" dirty="0">
                <a:solidFill>
                  <a:srgbClr val="222222"/>
                </a:solidFill>
                <a:latin typeface="Calibri Light" panose="020F0302020204030204" pitchFamily="34" charset="0"/>
                <a:cs typeface="Calibri Light" panose="020F0302020204030204" pitchFamily="34" charset="0"/>
              </a:rPr>
              <a:t>Šolski center Celje, Srednja šola za strojništvo, </a:t>
            </a:r>
            <a:r>
              <a:rPr lang="sl-SI" sz="1400" b="1" dirty="0" err="1">
                <a:solidFill>
                  <a:srgbClr val="222222"/>
                </a:solidFill>
                <a:latin typeface="Calibri Light" panose="020F0302020204030204" pitchFamily="34" charset="0"/>
                <a:cs typeface="Calibri Light" panose="020F0302020204030204" pitchFamily="34" charset="0"/>
              </a:rPr>
              <a:t>mehatroniko</a:t>
            </a:r>
            <a:r>
              <a:rPr lang="sl-SI" sz="1400" b="1" dirty="0">
                <a:solidFill>
                  <a:srgbClr val="222222"/>
                </a:solidFill>
                <a:latin typeface="Calibri Light" panose="020F0302020204030204" pitchFamily="34" charset="0"/>
                <a:cs typeface="Calibri Light" panose="020F0302020204030204" pitchFamily="34" charset="0"/>
              </a:rPr>
              <a:t> in medije:</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Inštalater strojnih inštalacij </a:t>
            </a:r>
            <a:r>
              <a:rPr lang="sl-SI" sz="1400" dirty="0">
                <a:solidFill>
                  <a:srgbClr val="222222"/>
                </a:solidFill>
                <a:latin typeface="Calibri Light" panose="020F0302020204030204" pitchFamily="34" charset="0"/>
                <a:cs typeface="Calibri Light" panose="020F0302020204030204" pitchFamily="34" charset="0"/>
              </a:rPr>
              <a:t>– vpisanih je 5 devetošolcev več kot je bilo razpisanih mest (število prostih mest: 26; število vpisanih devetošolcev: 31)</a:t>
            </a: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Medijski tehnik</a:t>
            </a:r>
            <a:r>
              <a:rPr lang="sl-SI" sz="1400" dirty="0">
                <a:solidFill>
                  <a:srgbClr val="222222"/>
                </a:solidFill>
                <a:latin typeface="Calibri Light" panose="020F0302020204030204" pitchFamily="34" charset="0"/>
                <a:cs typeface="Calibri Light" panose="020F0302020204030204" pitchFamily="34" charset="0"/>
              </a:rPr>
              <a:t> – vpisanih je 16 devetošolcev več kot je bilo razpisanih mest (število prostih mest: 56; število vpisanih devetošolcev: 72)</a:t>
            </a: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err="1">
                <a:solidFill>
                  <a:srgbClr val="222222"/>
                </a:solidFill>
                <a:latin typeface="Calibri Light" panose="020F0302020204030204" pitchFamily="34" charset="0"/>
                <a:cs typeface="Calibri Light" panose="020F0302020204030204" pitchFamily="34" charset="0"/>
              </a:rPr>
              <a:t>Mehatronik</a:t>
            </a:r>
            <a:r>
              <a:rPr lang="sl-SI" sz="1400" b="1" dirty="0">
                <a:solidFill>
                  <a:srgbClr val="222222"/>
                </a:solidFill>
                <a:latin typeface="Calibri Light" panose="020F0302020204030204" pitchFamily="34" charset="0"/>
                <a:cs typeface="Calibri Light" panose="020F0302020204030204" pitchFamily="34" charset="0"/>
              </a:rPr>
              <a:t> operater</a:t>
            </a:r>
            <a:r>
              <a:rPr lang="sl-SI" sz="1400" dirty="0">
                <a:solidFill>
                  <a:srgbClr val="222222"/>
                </a:solidFill>
                <a:latin typeface="Calibri Light" panose="020F0302020204030204" pitchFamily="34" charset="0"/>
                <a:cs typeface="Calibri Light" panose="020F0302020204030204" pitchFamily="34" charset="0"/>
              </a:rPr>
              <a:t> – vpisani so 3 devetošolci več kot je bilo razpisanih mest (število prostih mest: 26; število vpisanih devetošolcev: 29)</a:t>
            </a: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Pomočnik v tehnoloških procesih</a:t>
            </a:r>
            <a:r>
              <a:rPr lang="sl-SI" sz="1400" dirty="0">
                <a:solidFill>
                  <a:srgbClr val="222222"/>
                </a:solidFill>
                <a:latin typeface="Calibri Light" panose="020F0302020204030204" pitchFamily="34" charset="0"/>
                <a:cs typeface="Calibri Light" panose="020F0302020204030204" pitchFamily="34" charset="0"/>
              </a:rPr>
              <a:t> – vpisani so 3 devetošolci več kot je bilo razpisanih mest (število prostih mest: 16; število vpisanih devetošolcev: 19)</a:t>
            </a: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Strojni tehnik</a:t>
            </a:r>
            <a:r>
              <a:rPr lang="sl-SI" sz="1400" dirty="0">
                <a:solidFill>
                  <a:srgbClr val="222222"/>
                </a:solidFill>
                <a:latin typeface="Calibri Light" panose="020F0302020204030204" pitchFamily="34" charset="0"/>
                <a:cs typeface="Calibri Light" panose="020F0302020204030204" pitchFamily="34" charset="0"/>
              </a:rPr>
              <a:t> – vpisanih je 6 devetošolcev več kot je bilo razpisanih mest (število prostih mest: 56; število vpisanih devetošolcev: 62)</a:t>
            </a: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FF0000"/>
                </a:solidFill>
                <a:latin typeface="Calibri Light" panose="020F0302020204030204" pitchFamily="34" charset="0"/>
                <a:cs typeface="Calibri Light" panose="020F0302020204030204" pitchFamily="34" charset="0"/>
              </a:rPr>
              <a:t>Tehnik </a:t>
            </a:r>
            <a:r>
              <a:rPr lang="sl-SI" sz="1400" b="1" dirty="0" err="1">
                <a:solidFill>
                  <a:srgbClr val="FF0000"/>
                </a:solidFill>
                <a:latin typeface="Calibri Light" panose="020F0302020204030204" pitchFamily="34" charset="0"/>
                <a:cs typeface="Calibri Light" panose="020F0302020204030204" pitchFamily="34" charset="0"/>
              </a:rPr>
              <a:t>mehatronike</a:t>
            </a:r>
            <a:r>
              <a:rPr lang="sl-SI" sz="1400" dirty="0">
                <a:solidFill>
                  <a:srgbClr val="222222"/>
                </a:solidFill>
                <a:latin typeface="Calibri Light" panose="020F0302020204030204" pitchFamily="34" charset="0"/>
                <a:cs typeface="Calibri Light" panose="020F0302020204030204" pitchFamily="34" charset="0"/>
              </a:rPr>
              <a:t> – vpisanih je 17 devetošolcev več kot je bilo razpisanih mest (število prostih mest: </a:t>
            </a:r>
            <a:r>
              <a:rPr lang="sl-SI" sz="1400" dirty="0">
                <a:solidFill>
                  <a:srgbClr val="FF0000"/>
                </a:solidFill>
                <a:latin typeface="Calibri Light" panose="020F0302020204030204" pitchFamily="34" charset="0"/>
                <a:cs typeface="Calibri Light" panose="020F0302020204030204" pitchFamily="34" charset="0"/>
              </a:rPr>
              <a:t>28</a:t>
            </a:r>
            <a:r>
              <a:rPr lang="sl-SI" sz="1400" dirty="0">
                <a:solidFill>
                  <a:srgbClr val="222222"/>
                </a:solidFill>
                <a:latin typeface="Calibri Light" panose="020F0302020204030204" pitchFamily="34" charset="0"/>
                <a:cs typeface="Calibri Light" panose="020F0302020204030204" pitchFamily="34" charset="0"/>
              </a:rPr>
              <a:t>; število vpisanih devetošolcev: </a:t>
            </a:r>
            <a:r>
              <a:rPr lang="sl-SI" sz="1400" dirty="0">
                <a:solidFill>
                  <a:srgbClr val="FF0000"/>
                </a:solidFill>
                <a:latin typeface="Calibri Light" panose="020F0302020204030204" pitchFamily="34" charset="0"/>
                <a:cs typeface="Calibri Light" panose="020F0302020204030204" pitchFamily="34" charset="0"/>
              </a:rPr>
              <a:t>45</a:t>
            </a:r>
            <a:r>
              <a:rPr lang="sl-SI" sz="1400" dirty="0">
                <a:solidFill>
                  <a:srgbClr val="222222"/>
                </a:solidFill>
                <a:latin typeface="Calibri Light" panose="020F0302020204030204" pitchFamily="34" charset="0"/>
                <a:cs typeface="Calibri Light" panose="020F0302020204030204" pitchFamily="34" charset="0"/>
              </a:rPr>
              <a:t>)</a:t>
            </a:r>
          </a:p>
          <a:p>
            <a:pPr>
              <a:buFont typeface="Arial" panose="020B0604020202020204" pitchFamily="34" charset="0"/>
              <a:buChar char="•"/>
            </a:pPr>
            <a:endParaRPr lang="sl-SI" sz="1400" dirty="0">
              <a:solidFill>
                <a:srgbClr val="222222"/>
              </a:solidFill>
              <a:latin typeface="Calibri Light" panose="020F0302020204030204" pitchFamily="34" charset="0"/>
              <a:cs typeface="Calibri Light" panose="020F0302020204030204" pitchFamily="34" charset="0"/>
            </a:endParaRPr>
          </a:p>
          <a:p>
            <a:r>
              <a:rPr lang="sl-SI" sz="1400" b="1" dirty="0">
                <a:solidFill>
                  <a:srgbClr val="222222"/>
                </a:solidFill>
                <a:latin typeface="Calibri Light" panose="020F0302020204030204" pitchFamily="34" charset="0"/>
                <a:cs typeface="Calibri Light" panose="020F0302020204030204" pitchFamily="34" charset="0"/>
              </a:rPr>
              <a:t>Srednja zdravstvena šola Celje:</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FF0000"/>
                </a:solidFill>
                <a:latin typeface="Calibri Light" panose="020F0302020204030204" pitchFamily="34" charset="0"/>
                <a:cs typeface="Calibri Light" panose="020F0302020204030204" pitchFamily="34" charset="0"/>
              </a:rPr>
              <a:t>Zdravstvena nega</a:t>
            </a:r>
            <a:r>
              <a:rPr lang="sl-SI" sz="1400" dirty="0">
                <a:solidFill>
                  <a:srgbClr val="222222"/>
                </a:solidFill>
                <a:latin typeface="Calibri Light" panose="020F0302020204030204" pitchFamily="34" charset="0"/>
                <a:cs typeface="Calibri Light" panose="020F0302020204030204" pitchFamily="34" charset="0"/>
              </a:rPr>
              <a:t> – vpisanih je 16 devetošolcev več kot je bilo razpisanih mest (število prostih mest: 140; število vpisanih devetošolcev: 156)</a:t>
            </a: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Kozmetični tehnik</a:t>
            </a:r>
            <a:r>
              <a:rPr lang="sl-SI" sz="1400" dirty="0">
                <a:solidFill>
                  <a:srgbClr val="222222"/>
                </a:solidFill>
                <a:latin typeface="Calibri Light" panose="020F0302020204030204" pitchFamily="34" charset="0"/>
                <a:cs typeface="Calibri Light" panose="020F0302020204030204" pitchFamily="34" charset="0"/>
              </a:rPr>
              <a:t> – vpisanih je 30 devetošolcev več kot je bilo razpisanih mest (število prostih mest: 56; število vpisanih devetošolcev: 86)</a:t>
            </a:r>
          </a:p>
          <a:p>
            <a:pPr>
              <a:buFont typeface="Arial" panose="020B0604020202020204" pitchFamily="34" charset="0"/>
              <a:buChar char="•"/>
            </a:pPr>
            <a:endParaRPr lang="sl-SI" sz="1400" dirty="0">
              <a:solidFill>
                <a:srgbClr val="222222"/>
              </a:solidFill>
              <a:latin typeface="Calibri Light" panose="020F0302020204030204" pitchFamily="34" charset="0"/>
              <a:cs typeface="Calibri Light" panose="020F0302020204030204" pitchFamily="34" charset="0"/>
            </a:endParaRPr>
          </a:p>
          <a:p>
            <a:r>
              <a:rPr lang="sl-SI" sz="1400" b="1" dirty="0">
                <a:solidFill>
                  <a:srgbClr val="222222"/>
                </a:solidFill>
                <a:latin typeface="Calibri Light" panose="020F0302020204030204" pitchFamily="34" charset="0"/>
                <a:cs typeface="Calibri Light" panose="020F0302020204030204" pitchFamily="34" charset="0"/>
              </a:rPr>
              <a:t>Ekonomska šola Celje:</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a:t>
            </a:r>
            <a:r>
              <a:rPr lang="sl-SI" sz="1400" b="1" dirty="0">
                <a:solidFill>
                  <a:srgbClr val="222222"/>
                </a:solidFill>
                <a:latin typeface="Calibri Light" panose="020F0302020204030204" pitchFamily="34" charset="0"/>
                <a:cs typeface="Calibri Light" panose="020F0302020204030204" pitchFamily="34" charset="0"/>
              </a:rPr>
              <a:t> </a:t>
            </a:r>
            <a:r>
              <a:rPr lang="sl-SI" sz="1400" b="1" dirty="0">
                <a:solidFill>
                  <a:srgbClr val="FF0000"/>
                </a:solidFill>
                <a:latin typeface="Calibri Light" panose="020F0302020204030204" pitchFamily="34" charset="0"/>
                <a:cs typeface="Calibri Light" panose="020F0302020204030204" pitchFamily="34" charset="0"/>
              </a:rPr>
              <a:t>Ekonomski tehnik</a:t>
            </a:r>
            <a:r>
              <a:rPr lang="sl-SI" sz="1400" b="1" dirty="0">
                <a:solidFill>
                  <a:srgbClr val="222222"/>
                </a:solidFill>
                <a:latin typeface="Calibri Light" panose="020F0302020204030204" pitchFamily="34" charset="0"/>
                <a:cs typeface="Calibri Light" panose="020F0302020204030204" pitchFamily="34" charset="0"/>
              </a:rPr>
              <a:t> </a:t>
            </a:r>
            <a:r>
              <a:rPr lang="sl-SI" sz="1400" dirty="0">
                <a:solidFill>
                  <a:srgbClr val="222222"/>
                </a:solidFill>
                <a:latin typeface="Calibri Light" panose="020F0302020204030204" pitchFamily="34" charset="0"/>
                <a:cs typeface="Calibri Light" panose="020F0302020204030204" pitchFamily="34" charset="0"/>
              </a:rPr>
              <a:t>– vpisanih je 20 devetošolcev več kot je bilo razpisanih mest (število prostih mest: </a:t>
            </a:r>
            <a:r>
              <a:rPr lang="sl-SI" sz="1400" dirty="0">
                <a:solidFill>
                  <a:srgbClr val="FF0000"/>
                </a:solidFill>
                <a:latin typeface="Calibri Light" panose="020F0302020204030204" pitchFamily="34" charset="0"/>
                <a:cs typeface="Calibri Light" panose="020F0302020204030204" pitchFamily="34" charset="0"/>
              </a:rPr>
              <a:t>56</a:t>
            </a:r>
            <a:r>
              <a:rPr lang="sl-SI" sz="1400" dirty="0">
                <a:solidFill>
                  <a:srgbClr val="222222"/>
                </a:solidFill>
                <a:latin typeface="Calibri Light" panose="020F0302020204030204" pitchFamily="34" charset="0"/>
                <a:cs typeface="Calibri Light" panose="020F0302020204030204" pitchFamily="34" charset="0"/>
              </a:rPr>
              <a:t>; število vpisanih devetošolcev: </a:t>
            </a:r>
            <a:r>
              <a:rPr lang="sl-SI" sz="1400" dirty="0">
                <a:solidFill>
                  <a:srgbClr val="FF0000"/>
                </a:solidFill>
                <a:latin typeface="Calibri Light" panose="020F0302020204030204" pitchFamily="34" charset="0"/>
                <a:cs typeface="Calibri Light" panose="020F0302020204030204" pitchFamily="34" charset="0"/>
              </a:rPr>
              <a:t>76</a:t>
            </a:r>
            <a:r>
              <a:rPr lang="sl-SI" sz="1400" dirty="0">
                <a:solidFill>
                  <a:srgbClr val="222222"/>
                </a:solidFill>
                <a:latin typeface="Calibri Light" panose="020F0302020204030204" pitchFamily="34" charset="0"/>
                <a:cs typeface="Calibri Light" panose="020F0302020204030204" pitchFamily="34" charset="0"/>
              </a:rPr>
              <a:t>)</a:t>
            </a:r>
          </a:p>
          <a:p>
            <a:r>
              <a:rPr lang="sl-SI" sz="1400" b="1" dirty="0">
                <a:solidFill>
                  <a:srgbClr val="222222"/>
                </a:solidFill>
                <a:latin typeface="Calibri Light" panose="020F0302020204030204" pitchFamily="34" charset="0"/>
                <a:cs typeface="Calibri Light" panose="020F0302020204030204" pitchFamily="34" charset="0"/>
              </a:rPr>
              <a:t>Srednja šola za gostinstvo in turizem Celje:</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a:t>
            </a:r>
            <a:r>
              <a:rPr lang="sl-SI" sz="1400" b="1" dirty="0">
                <a:solidFill>
                  <a:srgbClr val="222222"/>
                </a:solidFill>
                <a:latin typeface="Calibri Light" panose="020F0302020204030204" pitchFamily="34" charset="0"/>
                <a:cs typeface="Calibri Light" panose="020F0302020204030204" pitchFamily="34" charset="0"/>
              </a:rPr>
              <a:t> Farmacevtski tehnik </a:t>
            </a:r>
            <a:r>
              <a:rPr lang="sl-SI" sz="1400" dirty="0">
                <a:solidFill>
                  <a:srgbClr val="222222"/>
                </a:solidFill>
                <a:latin typeface="Calibri Light" panose="020F0302020204030204" pitchFamily="34" charset="0"/>
                <a:cs typeface="Calibri Light" panose="020F0302020204030204" pitchFamily="34" charset="0"/>
              </a:rPr>
              <a:t>– vpisanih je 7 devetošolcev več kot je bilo razpisanih mest (število prostih mest: 28; število vpisanih devetošolcev: 35)</a:t>
            </a:r>
          </a:p>
          <a:p>
            <a:r>
              <a:rPr lang="sl-SI" sz="1400" b="1" dirty="0">
                <a:solidFill>
                  <a:srgbClr val="222222"/>
                </a:solidFill>
                <a:latin typeface="Calibri Light" panose="020F0302020204030204" pitchFamily="34" charset="0"/>
                <a:cs typeface="Calibri Light" panose="020F0302020204030204" pitchFamily="34" charset="0"/>
              </a:rPr>
              <a:t>Srednja šola za hortikulturo in vizualne umetnosti Celje:</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a:t>
            </a:r>
            <a:r>
              <a:rPr lang="sl-SI" sz="1400" b="1" dirty="0">
                <a:solidFill>
                  <a:srgbClr val="222222"/>
                </a:solidFill>
                <a:latin typeface="Calibri Light" panose="020F0302020204030204" pitchFamily="34" charset="0"/>
                <a:cs typeface="Calibri Light" panose="020F0302020204030204" pitchFamily="34" charset="0"/>
              </a:rPr>
              <a:t> Fotografski tehnik </a:t>
            </a:r>
            <a:r>
              <a:rPr lang="sl-SI" sz="1400" dirty="0">
                <a:solidFill>
                  <a:srgbClr val="222222"/>
                </a:solidFill>
                <a:latin typeface="Calibri Light" panose="020F0302020204030204" pitchFamily="34" charset="0"/>
                <a:cs typeface="Calibri Light" panose="020F0302020204030204" pitchFamily="34" charset="0"/>
              </a:rPr>
              <a:t>– vpisanih je 6 devetošolcev več kot je bilo razpisanih mest (število prostih mest: 28; število vpisanih devetošolcev: 34)</a:t>
            </a:r>
          </a:p>
        </p:txBody>
      </p:sp>
    </p:spTree>
    <p:extLst>
      <p:ext uri="{BB962C8B-B14F-4D97-AF65-F5344CB8AC3E}">
        <p14:creationId xmlns:p14="http://schemas.microsoft.com/office/powerpoint/2010/main" val="19214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F869B6F6-3ECD-499C-A3F7-B40ABA2EB6D1}"/>
              </a:ext>
            </a:extLst>
          </p:cNvPr>
          <p:cNvSpPr/>
          <p:nvPr/>
        </p:nvSpPr>
        <p:spPr>
          <a:xfrm>
            <a:off x="325515" y="456629"/>
            <a:ext cx="11540970" cy="4031873"/>
          </a:xfrm>
          <a:prstGeom prst="rect">
            <a:avLst/>
          </a:prstGeom>
        </p:spPr>
        <p:txBody>
          <a:bodyPr wrap="square">
            <a:spAutoFit/>
          </a:bodyPr>
          <a:lstStyle/>
          <a:p>
            <a:r>
              <a:rPr lang="sl-SI" b="1" dirty="0">
                <a:solidFill>
                  <a:srgbClr val="222222"/>
                </a:solidFill>
                <a:latin typeface="Calibri Light" panose="020F0302020204030204" pitchFamily="34" charset="0"/>
                <a:cs typeface="Calibri Light" panose="020F0302020204030204" pitchFamily="34" charset="0"/>
              </a:rPr>
              <a:t>Šolski center Velenje, </a:t>
            </a:r>
          </a:p>
          <a:p>
            <a:endParaRPr lang="sl-SI" sz="1400" b="1" dirty="0">
              <a:solidFill>
                <a:srgbClr val="222222"/>
              </a:solidFill>
              <a:latin typeface="Calibri Light" panose="020F0302020204030204" pitchFamily="34" charset="0"/>
              <a:cs typeface="Calibri Light" panose="020F0302020204030204" pitchFamily="34" charset="0"/>
            </a:endParaRPr>
          </a:p>
          <a:p>
            <a:r>
              <a:rPr lang="sl-SI" sz="1400" b="1" dirty="0">
                <a:solidFill>
                  <a:srgbClr val="222222"/>
                </a:solidFill>
                <a:latin typeface="Calibri Light" panose="020F0302020204030204" pitchFamily="34" charset="0"/>
                <a:cs typeface="Calibri Light" panose="020F0302020204030204" pitchFamily="34" charset="0"/>
              </a:rPr>
              <a:t>Gimnazija:</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Gimnazija (športni oddelek) </a:t>
            </a:r>
            <a:r>
              <a:rPr lang="sl-SI" sz="1400" dirty="0">
                <a:solidFill>
                  <a:srgbClr val="222222"/>
                </a:solidFill>
                <a:latin typeface="Calibri Light" panose="020F0302020204030204" pitchFamily="34" charset="0"/>
                <a:cs typeface="Calibri Light" panose="020F0302020204030204" pitchFamily="34" charset="0"/>
              </a:rPr>
              <a:t>– vpisanih je 6 devetošolcev več, kot je bilo razpisanih mest (število prostih mest: 18; število vpisanih devetošolcev: 24)</a:t>
            </a:r>
          </a:p>
          <a:p>
            <a:endParaRPr lang="sl-SI" sz="1400" b="1" dirty="0">
              <a:solidFill>
                <a:srgbClr val="222222"/>
              </a:solidFill>
              <a:latin typeface="Calibri Light" panose="020F0302020204030204" pitchFamily="34" charset="0"/>
              <a:cs typeface="Calibri Light" panose="020F0302020204030204" pitchFamily="34" charset="0"/>
            </a:endParaRPr>
          </a:p>
          <a:p>
            <a:r>
              <a:rPr lang="sl-SI" sz="1400" b="1" dirty="0">
                <a:solidFill>
                  <a:srgbClr val="222222"/>
                </a:solidFill>
                <a:latin typeface="Calibri Light" panose="020F0302020204030204" pitchFamily="34" charset="0"/>
                <a:cs typeface="Calibri Light" panose="020F0302020204030204" pitchFamily="34" charset="0"/>
              </a:rPr>
              <a:t>Šola za storitvene dejavnosti:</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222222"/>
                </a:solidFill>
                <a:latin typeface="Calibri Light" panose="020F0302020204030204" pitchFamily="34" charset="0"/>
                <a:cs typeface="Calibri Light" panose="020F0302020204030204" pitchFamily="34" charset="0"/>
              </a:rPr>
              <a:t>Pomočnik v biotehniki in oskrbi </a:t>
            </a:r>
            <a:r>
              <a:rPr lang="sl-SI" sz="1400" dirty="0">
                <a:solidFill>
                  <a:srgbClr val="222222"/>
                </a:solidFill>
                <a:latin typeface="Calibri Light" panose="020F0302020204030204" pitchFamily="34" charset="0"/>
                <a:cs typeface="Calibri Light" panose="020F0302020204030204" pitchFamily="34" charset="0"/>
              </a:rPr>
              <a:t>– vpisanih je 9 devetošolcev več, kot je bilo razpisanih mest (število prostih mest: 16; število vpisanih devetošolcev: 25)</a:t>
            </a:r>
          </a:p>
          <a:p>
            <a:pPr>
              <a:buFont typeface="Arial" panose="020B0604020202020204" pitchFamily="34" charset="0"/>
              <a:buChar char="•"/>
            </a:pPr>
            <a:endParaRPr lang="sl-SI" sz="1400" b="1"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b="1" dirty="0">
                <a:solidFill>
                  <a:srgbClr val="222222"/>
                </a:solidFill>
                <a:latin typeface="Calibri Light" panose="020F0302020204030204" pitchFamily="34" charset="0"/>
                <a:cs typeface="Calibri Light" panose="020F0302020204030204" pitchFamily="34" charset="0"/>
              </a:rPr>
              <a:t>Šola za strojništvo, geotehniko in okolje:</a:t>
            </a:r>
            <a:endParaRPr lang="sl-SI" sz="1400" dirty="0">
              <a:solidFill>
                <a:srgbClr val="222222"/>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sl-SI" sz="1400" dirty="0">
                <a:solidFill>
                  <a:srgbClr val="222222"/>
                </a:solidFill>
                <a:latin typeface="Calibri Light" panose="020F0302020204030204" pitchFamily="34" charset="0"/>
                <a:cs typeface="Calibri Light" panose="020F0302020204030204" pitchFamily="34" charset="0"/>
              </a:rPr>
              <a:t>program </a:t>
            </a:r>
            <a:r>
              <a:rPr lang="sl-SI" sz="1400" b="1" dirty="0">
                <a:solidFill>
                  <a:srgbClr val="FF0000"/>
                </a:solidFill>
                <a:latin typeface="Calibri Light" panose="020F0302020204030204" pitchFamily="34" charset="0"/>
                <a:cs typeface="Calibri Light" panose="020F0302020204030204" pitchFamily="34" charset="0"/>
              </a:rPr>
              <a:t>Avtoserviser </a:t>
            </a:r>
            <a:r>
              <a:rPr lang="sl-SI" sz="1400" dirty="0">
                <a:solidFill>
                  <a:srgbClr val="222222"/>
                </a:solidFill>
                <a:latin typeface="Calibri Light" panose="020F0302020204030204" pitchFamily="34" charset="0"/>
                <a:cs typeface="Calibri Light" panose="020F0302020204030204" pitchFamily="34" charset="0"/>
              </a:rPr>
              <a:t>– vpisanih je 8 devetošolcev več, kot je bilo razpisanih mest (število prostih mest: 26; število vpisanih devetošolcev: 34)</a:t>
            </a:r>
          </a:p>
          <a:p>
            <a:endParaRPr lang="sl-SI" sz="1400" dirty="0">
              <a:solidFill>
                <a:srgbClr val="222222"/>
              </a:solidFill>
              <a:latin typeface="Calibri Light" panose="020F0302020204030204" pitchFamily="34" charset="0"/>
              <a:cs typeface="Calibri Light" panose="020F0302020204030204" pitchFamily="34" charset="0"/>
            </a:endParaRPr>
          </a:p>
          <a:p>
            <a:endParaRPr lang="sl-SI" sz="1400" dirty="0">
              <a:solidFill>
                <a:srgbClr val="222222"/>
              </a:solidFill>
              <a:latin typeface="Calibri Light" panose="020F0302020204030204" pitchFamily="34" charset="0"/>
              <a:cs typeface="Calibri Light" panose="020F0302020204030204" pitchFamily="34" charset="0"/>
            </a:endParaRPr>
          </a:p>
          <a:p>
            <a:endParaRPr lang="sl-SI" sz="1400" dirty="0">
              <a:solidFill>
                <a:srgbClr val="222222"/>
              </a:solidFill>
              <a:latin typeface="Calibri Light" panose="020F0302020204030204" pitchFamily="34" charset="0"/>
              <a:cs typeface="Calibri Light" panose="020F0302020204030204" pitchFamily="34" charset="0"/>
            </a:endParaRPr>
          </a:p>
          <a:p>
            <a:endParaRPr lang="sl-SI" sz="1400" dirty="0">
              <a:solidFill>
                <a:srgbClr val="222222"/>
              </a:solidFill>
              <a:latin typeface="Calibri Light" panose="020F0302020204030204" pitchFamily="34" charset="0"/>
              <a:cs typeface="Calibri Light" panose="020F0302020204030204" pitchFamily="34" charset="0"/>
            </a:endParaRPr>
          </a:p>
          <a:p>
            <a:r>
              <a:rPr lang="sl-SI" sz="1400" dirty="0">
                <a:solidFill>
                  <a:srgbClr val="222222"/>
                </a:solidFill>
                <a:latin typeface="Calibri Light" panose="020F0302020204030204" pitchFamily="34" charset="0"/>
                <a:cs typeface="Calibri Light" panose="020F0302020204030204" pitchFamily="34" charset="0"/>
              </a:rPr>
              <a:t>Na programih, kateri niso zapisani odzgoraj, je vpisanih manj devetošolcev, kolikor je bilo razpisanih prostih mest. </a:t>
            </a:r>
          </a:p>
          <a:p>
            <a:endParaRPr lang="sl-SI" sz="1400" dirty="0">
              <a:solidFill>
                <a:srgbClr val="222222"/>
              </a:solidFill>
              <a:latin typeface="Calibri Light" panose="020F0302020204030204" pitchFamily="34" charset="0"/>
              <a:cs typeface="Calibri Light" panose="020F0302020204030204" pitchFamily="34" charset="0"/>
            </a:endParaRPr>
          </a:p>
          <a:p>
            <a:r>
              <a:rPr lang="sl-SI" sz="1400" dirty="0">
                <a:solidFill>
                  <a:srgbClr val="222222"/>
                </a:solidFill>
                <a:latin typeface="Calibri Light" panose="020F0302020204030204" pitchFamily="34" charset="0"/>
                <a:cs typeface="Calibri Light" panose="020F0302020204030204" pitchFamily="34" charset="0"/>
              </a:rPr>
              <a:t>Natančne podatke zasedenosti za vsak srednješolski program po celotni državi lahko preverite na </a:t>
            </a:r>
            <a:r>
              <a:rPr lang="sl-SI" sz="1400" b="1" dirty="0">
                <a:solidFill>
                  <a:srgbClr val="222222"/>
                </a:solidFill>
                <a:latin typeface="Calibri Light" panose="020F0302020204030204" pitchFamily="34" charset="0"/>
                <a:cs typeface="Calibri Light" panose="020F0302020204030204" pitchFamily="34" charset="0"/>
              </a:rPr>
              <a:t>tej POVEZAVI: </a:t>
            </a:r>
            <a:r>
              <a:rPr lang="sl-SI" sz="1400" b="1" dirty="0">
                <a:solidFill>
                  <a:srgbClr val="222222"/>
                </a:solidFill>
                <a:latin typeface="Calibri Light" panose="020F0302020204030204" pitchFamily="34" charset="0"/>
                <a:cs typeface="Calibri Light" panose="020F0302020204030204" pitchFamily="34" charset="0"/>
                <a:hlinkClick r:id="rId2"/>
              </a:rPr>
              <a:t>https://www.gov.si/teme/vpis-v-srednjo-solo/</a:t>
            </a:r>
            <a:endParaRPr lang="sl-SI" sz="1400" b="1" dirty="0">
              <a:solidFill>
                <a:srgbClr val="222222"/>
              </a:solidFill>
              <a:latin typeface="Calibri Light" panose="020F0302020204030204" pitchFamily="34" charset="0"/>
              <a:cs typeface="Calibri Light" panose="020F0302020204030204" pitchFamily="34" charset="0"/>
            </a:endParaRPr>
          </a:p>
          <a:p>
            <a:endParaRPr lang="sl-SI" sz="1400" dirty="0">
              <a:solidFill>
                <a:srgbClr val="222222"/>
              </a:solidFill>
              <a:latin typeface="Calibri Light" panose="020F0302020204030204" pitchFamily="34" charset="0"/>
              <a:cs typeface="Calibri Light" panose="020F0302020204030204" pitchFamily="34" charset="0"/>
            </a:endParaRPr>
          </a:p>
        </p:txBody>
      </p:sp>
      <p:pic>
        <p:nvPicPr>
          <p:cNvPr id="3" name="Slika 2">
            <a:extLst>
              <a:ext uri="{FF2B5EF4-FFF2-40B4-BE49-F238E27FC236}">
                <a16:creationId xmlns:a16="http://schemas.microsoft.com/office/drawing/2014/main" id="{AE0EDE14-B5F3-4BB9-9B36-37C1EEDCDE3D}"/>
              </a:ext>
            </a:extLst>
          </p:cNvPr>
          <p:cNvPicPr>
            <a:picLocks noChangeAspect="1"/>
          </p:cNvPicPr>
          <p:nvPr/>
        </p:nvPicPr>
        <p:blipFill rotWithShape="1">
          <a:blip r:embed="rId3"/>
          <a:srcRect l="36335" t="27444" r="21431" b="8607"/>
          <a:stretch/>
        </p:blipFill>
        <p:spPr>
          <a:xfrm>
            <a:off x="8584707" y="4184753"/>
            <a:ext cx="2965142" cy="2525482"/>
          </a:xfrm>
          <a:prstGeom prst="rect">
            <a:avLst/>
          </a:prstGeom>
        </p:spPr>
      </p:pic>
    </p:spTree>
    <p:extLst>
      <p:ext uri="{BB962C8B-B14F-4D97-AF65-F5344CB8AC3E}">
        <p14:creationId xmlns:p14="http://schemas.microsoft.com/office/powerpoint/2010/main" val="402254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409433" y="562263"/>
            <a:ext cx="11063784" cy="5990294"/>
          </a:xfrm>
          <a:prstGeom prst="rect">
            <a:avLst/>
          </a:prstGeom>
        </p:spPr>
        <p:txBody>
          <a:bodyPr wrap="square">
            <a:spAutoFit/>
          </a:bodyPr>
          <a:lstStyle/>
          <a:p>
            <a:pPr defTabSz="1219170">
              <a:lnSpc>
                <a:spcPct val="110000"/>
              </a:lnSpc>
              <a:spcAft>
                <a:spcPts val="800"/>
              </a:spcAft>
              <a:buClr>
                <a:srgbClr val="000000"/>
              </a:buClr>
            </a:pPr>
            <a:r>
              <a:rPr lang="sl-SI" sz="1400" b="1" kern="0" dirty="0">
                <a:solidFill>
                  <a:srgbClr val="ED7D31"/>
                </a:solidFill>
                <a:latin typeface="+mj-lt"/>
                <a:ea typeface="Times New Roman" panose="02020603050405020304" pitchFamily="18" charset="0"/>
                <a:cs typeface="Times New Roman" panose="02020603050405020304" pitchFamily="18" charset="0"/>
                <a:sym typeface="Arial"/>
              </a:rPr>
              <a:t>SREDNJEŠOLSKI IZOBRAŽEVALNI PROGRAMI</a:t>
            </a:r>
            <a:endParaRPr lang="sl-SI" sz="1400" kern="0" dirty="0">
              <a:solidFill>
                <a:srgbClr val="000000"/>
              </a:solidFill>
              <a:latin typeface="+mj-lt"/>
              <a:ea typeface="Times New Roman" panose="02020603050405020304" pitchFamily="18" charset="0"/>
              <a:cs typeface="Times New Roman" panose="02020603050405020304" pitchFamily="18" charset="0"/>
              <a:sym typeface="Arial"/>
            </a:endParaRPr>
          </a:p>
          <a:p>
            <a:pPr defTabSz="1219170">
              <a:lnSpc>
                <a:spcPct val="110000"/>
              </a:lnSpc>
              <a:spcAft>
                <a:spcPts val="800"/>
              </a:spcAft>
              <a:buClr>
                <a:srgbClr val="000000"/>
              </a:buClr>
            </a:pP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2"/>
              </a:rPr>
              <a:t>https://www.gov.si/teme/srednjesolski-izobrazevalni-programi/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defTabSz="1219170">
              <a:lnSpc>
                <a:spcPct val="110000"/>
              </a:lnSpc>
              <a:spcAft>
                <a:spcPts val="800"/>
              </a:spcAft>
              <a:buClr>
                <a:srgbClr val="000000"/>
              </a:buClr>
            </a:pP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3"/>
              </a:rPr>
              <a:t>http://eportal.mss.edus.si/msswww/programi2019/programi/index.htm</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defTabSz="1219170">
              <a:lnSpc>
                <a:spcPct val="110000"/>
              </a:lnSpc>
              <a:spcAft>
                <a:spcPts val="800"/>
              </a:spcAft>
              <a:buClr>
                <a:srgbClr val="000000"/>
              </a:buClr>
            </a:pPr>
            <a:r>
              <a:rPr lang="sl-SI" sz="1400" b="1" kern="0" dirty="0">
                <a:solidFill>
                  <a:srgbClr val="ED7D31"/>
                </a:solidFill>
                <a:latin typeface="+mj-lt"/>
                <a:ea typeface="Times New Roman" panose="02020603050405020304" pitchFamily="18" charset="0"/>
                <a:cs typeface="Times New Roman" panose="02020603050405020304" pitchFamily="18" charset="0"/>
                <a:sym typeface="Arial"/>
              </a:rPr>
              <a:t> </a:t>
            </a:r>
            <a:endParaRPr lang="sl-SI" sz="1400" kern="0" dirty="0">
              <a:solidFill>
                <a:srgbClr val="000000"/>
              </a:solidFill>
              <a:latin typeface="+mj-lt"/>
              <a:ea typeface="Times New Roman" panose="02020603050405020304" pitchFamily="18" charset="0"/>
              <a:cs typeface="Times New Roman" panose="02020603050405020304" pitchFamily="18" charset="0"/>
              <a:sym typeface="Arial"/>
            </a:endParaRPr>
          </a:p>
          <a:p>
            <a:pPr defTabSz="1219170">
              <a:lnSpc>
                <a:spcPct val="110000"/>
              </a:lnSpc>
              <a:spcAft>
                <a:spcPts val="800"/>
              </a:spcAft>
              <a:buClr>
                <a:srgbClr val="000000"/>
              </a:buClr>
            </a:pPr>
            <a:r>
              <a:rPr lang="sl-SI" sz="1400" b="1" kern="0" dirty="0">
                <a:solidFill>
                  <a:srgbClr val="ED7D31"/>
                </a:solidFill>
                <a:latin typeface="+mj-lt"/>
                <a:ea typeface="Times New Roman" panose="02020603050405020304" pitchFamily="18" charset="0"/>
                <a:cs typeface="Times New Roman" panose="02020603050405020304" pitchFamily="18" charset="0"/>
                <a:sym typeface="Arial"/>
              </a:rPr>
              <a:t>SREDNJE ŠOLE IN SREDNJEŠOLSKI CENTRI V SAVINJSKI REGIJI</a:t>
            </a:r>
            <a:endParaRPr lang="sl-SI" sz="1400" kern="0" dirty="0">
              <a:solidFill>
                <a:srgbClr val="000000"/>
              </a:solidFill>
              <a:latin typeface="+mj-lt"/>
              <a:ea typeface="Times New Roman" panose="02020603050405020304" pitchFamily="18" charset="0"/>
              <a:cs typeface="Times New Roman" panose="02020603050405020304" pitchFamily="18" charset="0"/>
              <a:sym typeface="Arial"/>
            </a:endParaRP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Ekonomska šola Celje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4"/>
              </a:rPr>
              <a:t>https://srednja.escelje.si/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Gimnazija Celje - Center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5"/>
              </a:rPr>
              <a:t>https://www.gcc.si/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gimnazija v Celju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6"/>
              </a:rPr>
              <a:t>https://www.prvagim.si/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Srednja šola za gostinstvo in turizem Celje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7"/>
              </a:rPr>
              <a:t>http://www.ssgt.si/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Srednja zdravstvena šola Celje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8"/>
              </a:rPr>
              <a:t>http://www.szsce.si/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Šola za hortikulturo in vizualne umetnosti Celje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9"/>
              </a:rPr>
              <a:t>https://www.hvu.si/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Celje, Gimnazija Lava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0"/>
              </a:rPr>
              <a:t>http://gl.sc-celje.si/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Celje, Srednja šola za gradbeništvo in varovanje okolja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1"/>
              </a:rPr>
              <a:t>http://gvo.sc-celje.si/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Celje, Srednja šola za kemijo, elektrotehniko in računalništvo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2"/>
              </a:rPr>
              <a:t>http://ker.sc-celje.si/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Celje, Srednja šola za strojništvo, </a:t>
            </a:r>
            <a:r>
              <a:rPr lang="sl-SI" sz="1400" kern="0" dirty="0" err="1">
                <a:solidFill>
                  <a:srgbClr val="000000"/>
                </a:solidFill>
                <a:latin typeface="+mj-lt"/>
                <a:ea typeface="Times New Roman" panose="02020603050405020304" pitchFamily="18" charset="0"/>
                <a:cs typeface="Times New Roman" panose="02020603050405020304" pitchFamily="18" charset="0"/>
                <a:sym typeface="Arial"/>
              </a:rPr>
              <a:t>mehatroniko</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in medije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3"/>
              </a:rPr>
              <a:t>http://smm.sc-celje.si/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Celje, Srednja šola za storitvene dejavnosti in logistiko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4"/>
              </a:rPr>
              <a:t>http://sdl.sc-celje.si/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Rogaška Slatina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5"/>
              </a:rPr>
              <a:t>https://scrs.si/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Šentjur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6"/>
              </a:rPr>
              <a:t>https://sc-s.si/joomla/</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Slovenske Konjice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7"/>
              </a:rPr>
              <a:t>http://www.sc-konjice-zrece.si/si/</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marL="457189" indent="-457189" defTabSz="1219170">
              <a:lnSpc>
                <a:spcPct val="110000"/>
              </a:lnSpc>
              <a:spcAft>
                <a:spcPts val="800"/>
              </a:spcAft>
              <a:buClr>
                <a:srgbClr val="000000"/>
              </a:buClr>
              <a:buFont typeface="Symbol" panose="05050102010706020507" pitchFamily="18" charset="2"/>
              <a:buChar char=""/>
            </a:pP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Šolski center Velenje </a:t>
            </a:r>
            <a:r>
              <a:rPr lang="sl-SI" sz="1400" u="sng" kern="0" dirty="0">
                <a:solidFill>
                  <a:srgbClr val="0563C1"/>
                </a:solidFill>
                <a:latin typeface="+mj-lt"/>
                <a:ea typeface="Times New Roman" panose="02020603050405020304" pitchFamily="18" charset="0"/>
                <a:cs typeface="Times New Roman" panose="02020603050405020304" pitchFamily="18" charset="0"/>
                <a:sym typeface="Arial"/>
                <a:hlinkClick r:id="rId18"/>
              </a:rPr>
              <a:t>https://www.scv.si/sl/</a:t>
            </a:r>
            <a:r>
              <a:rPr lang="sl-SI" sz="1400" kern="0" dirty="0">
                <a:solidFill>
                  <a:srgbClr val="000000"/>
                </a:solidFill>
                <a:latin typeface="+mj-lt"/>
                <a:ea typeface="Times New Roman" panose="02020603050405020304" pitchFamily="18" charset="0"/>
                <a:cs typeface="Times New Roman" panose="02020603050405020304" pitchFamily="18" charset="0"/>
                <a:sym typeface="Arial"/>
              </a:rPr>
              <a:t> </a:t>
            </a:r>
          </a:p>
          <a:p>
            <a:pPr defTabSz="1219170">
              <a:lnSpc>
                <a:spcPct val="110000"/>
              </a:lnSpc>
              <a:spcAft>
                <a:spcPts val="800"/>
              </a:spcAft>
              <a:buClr>
                <a:srgbClr val="000000"/>
              </a:buClr>
            </a:pPr>
            <a:r>
              <a:rPr lang="sl-SI" sz="1333" b="1" kern="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sym typeface="Arial"/>
              </a:rPr>
              <a:t> </a:t>
            </a:r>
            <a:endParaRPr lang="sl-SI" sz="1333"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sym typeface="Arial"/>
            </a:endParaRPr>
          </a:p>
          <a:p>
            <a:pPr defTabSz="1219170">
              <a:lnSpc>
                <a:spcPct val="110000"/>
              </a:lnSpc>
              <a:spcAft>
                <a:spcPts val="800"/>
              </a:spcAft>
              <a:buClr>
                <a:srgbClr val="000000"/>
              </a:buClr>
            </a:pPr>
            <a:r>
              <a:rPr lang="sl-SI" sz="1333" b="1" kern="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sym typeface="Arial"/>
              </a:rPr>
              <a:t> </a:t>
            </a:r>
            <a:endParaRPr lang="sl-SI" sz="1333"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8650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E48FF4B6-BDB5-4AF8-8C8C-916E1568507C}"/>
              </a:ext>
            </a:extLst>
          </p:cNvPr>
          <p:cNvSpPr/>
          <p:nvPr/>
        </p:nvSpPr>
        <p:spPr>
          <a:xfrm>
            <a:off x="4975950" y="2227357"/>
            <a:ext cx="1692323" cy="769441"/>
          </a:xfrm>
          <a:prstGeom prst="rect">
            <a:avLst/>
          </a:prstGeom>
        </p:spPr>
        <p:txBody>
          <a:bodyPr wrap="none">
            <a:spAutoFit/>
          </a:bodyPr>
          <a:lstStyle/>
          <a:p>
            <a:r>
              <a:rPr lang="sl-SI" sz="4400" dirty="0">
                <a:solidFill>
                  <a:srgbClr val="333399">
                    <a:lumMod val="50000"/>
                  </a:srgbClr>
                </a:solidFill>
                <a:latin typeface="Calibri Light" panose="020F0302020204030204" pitchFamily="34" charset="0"/>
                <a:cs typeface="Calibri Light" panose="020F0302020204030204" pitchFamily="34" charset="0"/>
              </a:rPr>
              <a:t>HVALA</a:t>
            </a:r>
            <a:endParaRPr lang="sl-SI" dirty="0"/>
          </a:p>
        </p:txBody>
      </p:sp>
      <p:pic>
        <p:nvPicPr>
          <p:cNvPr id="3" name="Slika 2">
            <a:extLst>
              <a:ext uri="{FF2B5EF4-FFF2-40B4-BE49-F238E27FC236}">
                <a16:creationId xmlns:a16="http://schemas.microsoft.com/office/drawing/2014/main" id="{1779CEBE-D835-4848-A5CB-D5708040876D}"/>
              </a:ext>
            </a:extLst>
          </p:cNvPr>
          <p:cNvPicPr>
            <a:picLocks noChangeAspect="1"/>
          </p:cNvPicPr>
          <p:nvPr/>
        </p:nvPicPr>
        <p:blipFill>
          <a:blip r:embed="rId2"/>
          <a:stretch>
            <a:fillRect/>
          </a:stretch>
        </p:blipFill>
        <p:spPr>
          <a:xfrm>
            <a:off x="1398483" y="3557047"/>
            <a:ext cx="8279086" cy="1493649"/>
          </a:xfrm>
          <a:prstGeom prst="rect">
            <a:avLst/>
          </a:prstGeom>
        </p:spPr>
      </p:pic>
      <p:pic>
        <p:nvPicPr>
          <p:cNvPr id="4" name="Slika 3">
            <a:extLst>
              <a:ext uri="{FF2B5EF4-FFF2-40B4-BE49-F238E27FC236}">
                <a16:creationId xmlns:a16="http://schemas.microsoft.com/office/drawing/2014/main" id="{BB1EF999-210D-4797-BEE7-5E1CB31E1020}"/>
              </a:ext>
            </a:extLst>
          </p:cNvPr>
          <p:cNvPicPr>
            <a:picLocks noChangeAspect="1"/>
          </p:cNvPicPr>
          <p:nvPr/>
        </p:nvPicPr>
        <p:blipFill>
          <a:blip r:embed="rId3"/>
          <a:stretch>
            <a:fillRect/>
          </a:stretch>
        </p:blipFill>
        <p:spPr>
          <a:xfrm>
            <a:off x="7822979" y="2077375"/>
            <a:ext cx="4204171" cy="4682120"/>
          </a:xfrm>
          <a:prstGeom prst="rect">
            <a:avLst/>
          </a:prstGeom>
        </p:spPr>
      </p:pic>
    </p:spTree>
    <p:extLst>
      <p:ext uri="{BB962C8B-B14F-4D97-AF65-F5344CB8AC3E}">
        <p14:creationId xmlns:p14="http://schemas.microsoft.com/office/powerpoint/2010/main" val="368320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a:extLst>
              <a:ext uri="{FF2B5EF4-FFF2-40B4-BE49-F238E27FC236}">
                <a16:creationId xmlns:a16="http://schemas.microsoft.com/office/drawing/2014/main" id="{4C2A5C97-84D8-4ECE-869D-723F40CA8947}"/>
              </a:ext>
            </a:extLst>
          </p:cNvPr>
          <p:cNvSpPr txBox="1">
            <a:spLocks noChangeArrowheads="1"/>
          </p:cNvSpPr>
          <p:nvPr/>
        </p:nvSpPr>
        <p:spPr bwMode="auto">
          <a:xfrm>
            <a:off x="4819650" y="487363"/>
            <a:ext cx="253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2400" b="1">
                <a:solidFill>
                  <a:prstClr val="black"/>
                </a:solidFill>
                <a:latin typeface="Arial" panose="020B0604020202020204" pitchFamily="34" charset="0"/>
              </a:rPr>
              <a:t>ŠOLSKI SISTEM</a:t>
            </a:r>
          </a:p>
        </p:txBody>
      </p:sp>
      <p:sp>
        <p:nvSpPr>
          <p:cNvPr id="39941" name="Rectangle 5">
            <a:extLst>
              <a:ext uri="{FF2B5EF4-FFF2-40B4-BE49-F238E27FC236}">
                <a16:creationId xmlns:a16="http://schemas.microsoft.com/office/drawing/2014/main" id="{FD42E53D-4272-4AB9-A119-FC91A3936021}"/>
              </a:ext>
            </a:extLst>
          </p:cNvPr>
          <p:cNvSpPr>
            <a:spLocks noChangeArrowheads="1"/>
          </p:cNvSpPr>
          <p:nvPr/>
        </p:nvSpPr>
        <p:spPr bwMode="auto">
          <a:xfrm>
            <a:off x="2008189" y="5265739"/>
            <a:ext cx="7939087" cy="96837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Osnovna šola</a:t>
            </a:r>
          </a:p>
        </p:txBody>
      </p:sp>
      <p:sp>
        <p:nvSpPr>
          <p:cNvPr id="39943" name="Rectangle 7">
            <a:extLst>
              <a:ext uri="{FF2B5EF4-FFF2-40B4-BE49-F238E27FC236}">
                <a16:creationId xmlns:a16="http://schemas.microsoft.com/office/drawing/2014/main" id="{7ED3853C-3FF5-4A3C-BE55-77BA4ED686A5}"/>
              </a:ext>
            </a:extLst>
          </p:cNvPr>
          <p:cNvSpPr>
            <a:spLocks noChangeArrowheads="1"/>
          </p:cNvSpPr>
          <p:nvPr/>
        </p:nvSpPr>
        <p:spPr bwMode="auto">
          <a:xfrm>
            <a:off x="8689976" y="4175125"/>
            <a:ext cx="1387475" cy="6667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Nižje </a:t>
            </a:r>
          </a:p>
          <a:p>
            <a:pPr algn="ctr">
              <a:spcBef>
                <a:spcPct val="0"/>
              </a:spcBef>
              <a:buNone/>
            </a:pPr>
            <a:r>
              <a:rPr lang="sl-SI" altLang="sl-SI" sz="1800">
                <a:solidFill>
                  <a:prstClr val="black"/>
                </a:solidFill>
                <a:latin typeface="Arial" panose="020B0604020202020204" pitchFamily="34" charset="0"/>
              </a:rPr>
              <a:t>poklicno</a:t>
            </a:r>
          </a:p>
        </p:txBody>
      </p:sp>
      <p:sp>
        <p:nvSpPr>
          <p:cNvPr id="15366" name="Rectangle 8">
            <a:extLst>
              <a:ext uri="{FF2B5EF4-FFF2-40B4-BE49-F238E27FC236}">
                <a16:creationId xmlns:a16="http://schemas.microsoft.com/office/drawing/2014/main" id="{297BE214-889C-4B5E-874A-08B9DBE8C561}"/>
              </a:ext>
            </a:extLst>
          </p:cNvPr>
          <p:cNvSpPr>
            <a:spLocks noChangeArrowheads="1"/>
          </p:cNvSpPr>
          <p:nvPr/>
        </p:nvSpPr>
        <p:spPr bwMode="auto">
          <a:xfrm>
            <a:off x="9377363" y="6142038"/>
            <a:ext cx="88900" cy="88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endParaRPr lang="sl-SI" altLang="sl-SI" b="1">
              <a:solidFill>
                <a:srgbClr val="3399FF"/>
              </a:solidFill>
            </a:endParaRPr>
          </a:p>
        </p:txBody>
      </p:sp>
      <p:sp>
        <p:nvSpPr>
          <p:cNvPr id="39945" name="Rectangle 9">
            <a:extLst>
              <a:ext uri="{FF2B5EF4-FFF2-40B4-BE49-F238E27FC236}">
                <a16:creationId xmlns:a16="http://schemas.microsoft.com/office/drawing/2014/main" id="{A6F3AA54-1D98-41F8-8662-5F839F3FBB9B}"/>
              </a:ext>
            </a:extLst>
          </p:cNvPr>
          <p:cNvSpPr>
            <a:spLocks noChangeArrowheads="1"/>
          </p:cNvSpPr>
          <p:nvPr/>
        </p:nvSpPr>
        <p:spPr bwMode="auto">
          <a:xfrm>
            <a:off x="6516689" y="3819526"/>
            <a:ext cx="1419225" cy="1031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Srednje </a:t>
            </a:r>
          </a:p>
          <a:p>
            <a:pPr algn="ctr">
              <a:spcBef>
                <a:spcPct val="0"/>
              </a:spcBef>
              <a:buNone/>
            </a:pPr>
            <a:r>
              <a:rPr lang="sl-SI" altLang="sl-SI" sz="1800">
                <a:solidFill>
                  <a:prstClr val="black"/>
                </a:solidFill>
                <a:latin typeface="Arial" panose="020B0604020202020204" pitchFamily="34" charset="0"/>
              </a:rPr>
              <a:t>poklicno</a:t>
            </a:r>
          </a:p>
        </p:txBody>
      </p:sp>
      <p:sp>
        <p:nvSpPr>
          <p:cNvPr id="39946" name="Rectangle 10">
            <a:extLst>
              <a:ext uri="{FF2B5EF4-FFF2-40B4-BE49-F238E27FC236}">
                <a16:creationId xmlns:a16="http://schemas.microsoft.com/office/drawing/2014/main" id="{04344219-7B0D-44C9-8349-7795075A04CF}"/>
              </a:ext>
            </a:extLst>
          </p:cNvPr>
          <p:cNvSpPr>
            <a:spLocks noChangeArrowheads="1"/>
          </p:cNvSpPr>
          <p:nvPr/>
        </p:nvSpPr>
        <p:spPr bwMode="auto">
          <a:xfrm>
            <a:off x="4281488" y="3443288"/>
            <a:ext cx="1439862" cy="1408112"/>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Srednje </a:t>
            </a:r>
          </a:p>
          <a:p>
            <a:pPr algn="ctr">
              <a:spcBef>
                <a:spcPct val="0"/>
              </a:spcBef>
              <a:buNone/>
            </a:pPr>
            <a:r>
              <a:rPr lang="sl-SI" altLang="sl-SI" sz="1800">
                <a:solidFill>
                  <a:prstClr val="black"/>
                </a:solidFill>
                <a:latin typeface="Arial" panose="020B0604020202020204" pitchFamily="34" charset="0"/>
              </a:rPr>
              <a:t>tehniško </a:t>
            </a:r>
          </a:p>
          <a:p>
            <a:pPr algn="ctr">
              <a:spcBef>
                <a:spcPct val="0"/>
              </a:spcBef>
              <a:buNone/>
            </a:pPr>
            <a:r>
              <a:rPr lang="sl-SI" altLang="sl-SI" sz="1800">
                <a:solidFill>
                  <a:prstClr val="black"/>
                </a:solidFill>
                <a:latin typeface="Arial" panose="020B0604020202020204" pitchFamily="34" charset="0"/>
              </a:rPr>
              <a:t>strokovno</a:t>
            </a:r>
          </a:p>
        </p:txBody>
      </p:sp>
      <p:sp>
        <p:nvSpPr>
          <p:cNvPr id="39947" name="Rectangle 11">
            <a:extLst>
              <a:ext uri="{FF2B5EF4-FFF2-40B4-BE49-F238E27FC236}">
                <a16:creationId xmlns:a16="http://schemas.microsoft.com/office/drawing/2014/main" id="{EB31E296-3316-4184-A160-E25ADEC47727}"/>
              </a:ext>
            </a:extLst>
          </p:cNvPr>
          <p:cNvSpPr>
            <a:spLocks noChangeArrowheads="1"/>
          </p:cNvSpPr>
          <p:nvPr/>
        </p:nvSpPr>
        <p:spPr bwMode="auto">
          <a:xfrm>
            <a:off x="2212976" y="3454400"/>
            <a:ext cx="1376363" cy="14097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gimnazije</a:t>
            </a:r>
          </a:p>
        </p:txBody>
      </p:sp>
      <p:sp>
        <p:nvSpPr>
          <p:cNvPr id="39949" name="Line 13">
            <a:extLst>
              <a:ext uri="{FF2B5EF4-FFF2-40B4-BE49-F238E27FC236}">
                <a16:creationId xmlns:a16="http://schemas.microsoft.com/office/drawing/2014/main" id="{1973ECCC-9B10-487B-87FC-B8BBE0630DE1}"/>
              </a:ext>
            </a:extLst>
          </p:cNvPr>
          <p:cNvSpPr>
            <a:spLocks noChangeShapeType="1"/>
          </p:cNvSpPr>
          <p:nvPr/>
        </p:nvSpPr>
        <p:spPr bwMode="auto">
          <a:xfrm flipV="1">
            <a:off x="2836863" y="4862513"/>
            <a:ext cx="0" cy="63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51" name="Line 15">
            <a:extLst>
              <a:ext uri="{FF2B5EF4-FFF2-40B4-BE49-F238E27FC236}">
                <a16:creationId xmlns:a16="http://schemas.microsoft.com/office/drawing/2014/main" id="{FB11D730-ABE4-4778-B643-D9B924B173E0}"/>
              </a:ext>
            </a:extLst>
          </p:cNvPr>
          <p:cNvSpPr>
            <a:spLocks noChangeShapeType="1"/>
          </p:cNvSpPr>
          <p:nvPr/>
        </p:nvSpPr>
        <p:spPr bwMode="auto">
          <a:xfrm flipV="1">
            <a:off x="7204075" y="4862514"/>
            <a:ext cx="0" cy="655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52" name="Line 16">
            <a:extLst>
              <a:ext uri="{FF2B5EF4-FFF2-40B4-BE49-F238E27FC236}">
                <a16:creationId xmlns:a16="http://schemas.microsoft.com/office/drawing/2014/main" id="{2F61A179-7A64-4C71-B311-E1B00D6E0022}"/>
              </a:ext>
            </a:extLst>
          </p:cNvPr>
          <p:cNvSpPr>
            <a:spLocks noChangeShapeType="1"/>
          </p:cNvSpPr>
          <p:nvPr/>
        </p:nvSpPr>
        <p:spPr bwMode="auto">
          <a:xfrm flipH="1" flipV="1">
            <a:off x="9388476" y="4862513"/>
            <a:ext cx="9525" cy="646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53" name="Line 17">
            <a:extLst>
              <a:ext uri="{FF2B5EF4-FFF2-40B4-BE49-F238E27FC236}">
                <a16:creationId xmlns:a16="http://schemas.microsoft.com/office/drawing/2014/main" id="{FDB60341-7D55-4E26-A435-040FE08F0418}"/>
              </a:ext>
            </a:extLst>
          </p:cNvPr>
          <p:cNvSpPr>
            <a:spLocks noChangeShapeType="1"/>
          </p:cNvSpPr>
          <p:nvPr/>
        </p:nvSpPr>
        <p:spPr bwMode="auto">
          <a:xfrm flipV="1">
            <a:off x="4999038" y="4851401"/>
            <a:ext cx="0" cy="657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54" name="Rectangle 18">
            <a:extLst>
              <a:ext uri="{FF2B5EF4-FFF2-40B4-BE49-F238E27FC236}">
                <a16:creationId xmlns:a16="http://schemas.microsoft.com/office/drawing/2014/main" id="{CDEF3947-EB31-4AE7-8EC8-DFF259C4647D}"/>
              </a:ext>
            </a:extLst>
          </p:cNvPr>
          <p:cNvSpPr>
            <a:spLocks noChangeArrowheads="1"/>
          </p:cNvSpPr>
          <p:nvPr/>
        </p:nvSpPr>
        <p:spPr bwMode="auto">
          <a:xfrm>
            <a:off x="2663825" y="2454276"/>
            <a:ext cx="495300" cy="2460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M</a:t>
            </a:r>
          </a:p>
        </p:txBody>
      </p:sp>
      <p:sp>
        <p:nvSpPr>
          <p:cNvPr id="39955" name="Rectangle 19">
            <a:extLst>
              <a:ext uri="{FF2B5EF4-FFF2-40B4-BE49-F238E27FC236}">
                <a16:creationId xmlns:a16="http://schemas.microsoft.com/office/drawing/2014/main" id="{99DC3EA1-CD5F-4EAA-ACFF-9A8FC5812AD2}"/>
              </a:ext>
            </a:extLst>
          </p:cNvPr>
          <p:cNvSpPr>
            <a:spLocks noChangeArrowheads="1"/>
          </p:cNvSpPr>
          <p:nvPr/>
        </p:nvSpPr>
        <p:spPr bwMode="auto">
          <a:xfrm>
            <a:off x="4751389" y="2466976"/>
            <a:ext cx="515937" cy="246063"/>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PM</a:t>
            </a:r>
          </a:p>
        </p:txBody>
      </p:sp>
      <p:sp>
        <p:nvSpPr>
          <p:cNvPr id="39956" name="Rectangle 20">
            <a:extLst>
              <a:ext uri="{FF2B5EF4-FFF2-40B4-BE49-F238E27FC236}">
                <a16:creationId xmlns:a16="http://schemas.microsoft.com/office/drawing/2014/main" id="{53241244-1B7E-4114-A351-240DD436A7A9}"/>
              </a:ext>
            </a:extLst>
          </p:cNvPr>
          <p:cNvSpPr>
            <a:spLocks noChangeArrowheads="1"/>
          </p:cNvSpPr>
          <p:nvPr/>
        </p:nvSpPr>
        <p:spPr bwMode="auto">
          <a:xfrm>
            <a:off x="3697289" y="2484439"/>
            <a:ext cx="420687" cy="225425"/>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mt</a:t>
            </a:r>
          </a:p>
        </p:txBody>
      </p:sp>
      <p:sp>
        <p:nvSpPr>
          <p:cNvPr id="39957" name="Rectangle 21">
            <a:extLst>
              <a:ext uri="{FF2B5EF4-FFF2-40B4-BE49-F238E27FC236}">
                <a16:creationId xmlns:a16="http://schemas.microsoft.com/office/drawing/2014/main" id="{F7C51772-CA73-4C5E-9171-07773CEB74CD}"/>
              </a:ext>
            </a:extLst>
          </p:cNvPr>
          <p:cNvSpPr>
            <a:spLocks noChangeArrowheads="1"/>
          </p:cNvSpPr>
          <p:nvPr/>
        </p:nvSpPr>
        <p:spPr bwMode="auto">
          <a:xfrm>
            <a:off x="3706813" y="2905126"/>
            <a:ext cx="430212" cy="214313"/>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pt</a:t>
            </a:r>
          </a:p>
        </p:txBody>
      </p:sp>
      <p:sp>
        <p:nvSpPr>
          <p:cNvPr id="39958" name="Rectangle 22">
            <a:extLst>
              <a:ext uri="{FF2B5EF4-FFF2-40B4-BE49-F238E27FC236}">
                <a16:creationId xmlns:a16="http://schemas.microsoft.com/office/drawing/2014/main" id="{10663D74-C0E7-49B5-A886-EC2FD61D7A41}"/>
              </a:ext>
            </a:extLst>
          </p:cNvPr>
          <p:cNvSpPr>
            <a:spLocks noChangeArrowheads="1"/>
          </p:cNvSpPr>
          <p:nvPr/>
        </p:nvSpPr>
        <p:spPr bwMode="auto">
          <a:xfrm>
            <a:off x="6956426" y="3560763"/>
            <a:ext cx="430213" cy="2587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ZI</a:t>
            </a:r>
          </a:p>
        </p:txBody>
      </p:sp>
      <p:sp>
        <p:nvSpPr>
          <p:cNvPr id="39959" name="Rectangle 23">
            <a:extLst>
              <a:ext uri="{FF2B5EF4-FFF2-40B4-BE49-F238E27FC236}">
                <a16:creationId xmlns:a16="http://schemas.microsoft.com/office/drawing/2014/main" id="{9DED8BC3-1237-4714-8B05-83C7211C63E4}"/>
              </a:ext>
            </a:extLst>
          </p:cNvPr>
          <p:cNvSpPr>
            <a:spLocks noChangeArrowheads="1"/>
          </p:cNvSpPr>
          <p:nvPr/>
        </p:nvSpPr>
        <p:spPr bwMode="auto">
          <a:xfrm>
            <a:off x="9172576" y="3979864"/>
            <a:ext cx="409575" cy="20478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ZI</a:t>
            </a:r>
          </a:p>
        </p:txBody>
      </p:sp>
      <p:sp>
        <p:nvSpPr>
          <p:cNvPr id="39963" name="Line 27">
            <a:extLst>
              <a:ext uri="{FF2B5EF4-FFF2-40B4-BE49-F238E27FC236}">
                <a16:creationId xmlns:a16="http://schemas.microsoft.com/office/drawing/2014/main" id="{FAEF5D34-7744-4A93-95AD-529D5D046FFD}"/>
              </a:ext>
            </a:extLst>
          </p:cNvPr>
          <p:cNvSpPr>
            <a:spLocks noChangeShapeType="1"/>
          </p:cNvSpPr>
          <p:nvPr/>
        </p:nvSpPr>
        <p:spPr bwMode="auto">
          <a:xfrm flipH="1" flipV="1">
            <a:off x="4116389" y="2614613"/>
            <a:ext cx="560387"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64" name="Line 28">
            <a:extLst>
              <a:ext uri="{FF2B5EF4-FFF2-40B4-BE49-F238E27FC236}">
                <a16:creationId xmlns:a16="http://schemas.microsoft.com/office/drawing/2014/main" id="{B1246EEF-AD8E-4ABA-ABAC-61C158ACE813}"/>
              </a:ext>
            </a:extLst>
          </p:cNvPr>
          <p:cNvSpPr>
            <a:spLocks noChangeShapeType="1"/>
          </p:cNvSpPr>
          <p:nvPr/>
        </p:nvSpPr>
        <p:spPr bwMode="auto">
          <a:xfrm flipH="1" flipV="1">
            <a:off x="3159126" y="2571751"/>
            <a:ext cx="549275"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65" name="Line 29">
            <a:extLst>
              <a:ext uri="{FF2B5EF4-FFF2-40B4-BE49-F238E27FC236}">
                <a16:creationId xmlns:a16="http://schemas.microsoft.com/office/drawing/2014/main" id="{28BDD4FC-5745-4D39-A6EA-507CE899E630}"/>
              </a:ext>
            </a:extLst>
          </p:cNvPr>
          <p:cNvSpPr>
            <a:spLocks noChangeShapeType="1"/>
          </p:cNvSpPr>
          <p:nvPr/>
        </p:nvSpPr>
        <p:spPr bwMode="auto">
          <a:xfrm flipV="1">
            <a:off x="2857500" y="3033713"/>
            <a:ext cx="839788" cy="430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66" name="Line 30">
            <a:extLst>
              <a:ext uri="{FF2B5EF4-FFF2-40B4-BE49-F238E27FC236}">
                <a16:creationId xmlns:a16="http://schemas.microsoft.com/office/drawing/2014/main" id="{AC5919F9-D715-4965-BAB1-F1A2EFF41E90}"/>
              </a:ext>
            </a:extLst>
          </p:cNvPr>
          <p:cNvSpPr>
            <a:spLocks noChangeShapeType="1"/>
          </p:cNvSpPr>
          <p:nvPr/>
        </p:nvSpPr>
        <p:spPr bwMode="auto">
          <a:xfrm flipV="1">
            <a:off x="4138614" y="2603500"/>
            <a:ext cx="612775"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67" name="Rectangle 31">
            <a:extLst>
              <a:ext uri="{FF2B5EF4-FFF2-40B4-BE49-F238E27FC236}">
                <a16:creationId xmlns:a16="http://schemas.microsoft.com/office/drawing/2014/main" id="{F23F6513-F099-49D7-9924-FDBA7C6345C7}"/>
              </a:ext>
            </a:extLst>
          </p:cNvPr>
          <p:cNvSpPr>
            <a:spLocks noChangeArrowheads="1"/>
          </p:cNvSpPr>
          <p:nvPr/>
        </p:nvSpPr>
        <p:spPr bwMode="auto">
          <a:xfrm>
            <a:off x="6440489" y="2776538"/>
            <a:ext cx="1430337"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tehniško</a:t>
            </a:r>
          </a:p>
        </p:txBody>
      </p:sp>
      <p:sp>
        <p:nvSpPr>
          <p:cNvPr id="39969" name="Line 33">
            <a:extLst>
              <a:ext uri="{FF2B5EF4-FFF2-40B4-BE49-F238E27FC236}">
                <a16:creationId xmlns:a16="http://schemas.microsoft.com/office/drawing/2014/main" id="{3BDF479D-8CD9-4469-A498-AE7D4478ACB4}"/>
              </a:ext>
            </a:extLst>
          </p:cNvPr>
          <p:cNvSpPr>
            <a:spLocks noChangeShapeType="1"/>
          </p:cNvSpPr>
          <p:nvPr/>
        </p:nvSpPr>
        <p:spPr bwMode="auto">
          <a:xfrm flipH="1" flipV="1">
            <a:off x="7935914" y="3862388"/>
            <a:ext cx="1430337" cy="107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3" name="Line 37">
            <a:extLst>
              <a:ext uri="{FF2B5EF4-FFF2-40B4-BE49-F238E27FC236}">
                <a16:creationId xmlns:a16="http://schemas.microsoft.com/office/drawing/2014/main" id="{001EC220-9CD5-440A-9B0C-B5C6C7853B48}"/>
              </a:ext>
            </a:extLst>
          </p:cNvPr>
          <p:cNvSpPr>
            <a:spLocks noChangeShapeType="1"/>
          </p:cNvSpPr>
          <p:nvPr/>
        </p:nvSpPr>
        <p:spPr bwMode="auto">
          <a:xfrm flipH="1" flipV="1">
            <a:off x="4138614" y="2614613"/>
            <a:ext cx="2312987" cy="633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4" name="Line 38">
            <a:extLst>
              <a:ext uri="{FF2B5EF4-FFF2-40B4-BE49-F238E27FC236}">
                <a16:creationId xmlns:a16="http://schemas.microsoft.com/office/drawing/2014/main" id="{901AAA43-00EE-4C5D-9CBA-B271C575823F}"/>
              </a:ext>
            </a:extLst>
          </p:cNvPr>
          <p:cNvSpPr>
            <a:spLocks noChangeShapeType="1"/>
          </p:cNvSpPr>
          <p:nvPr/>
        </p:nvSpPr>
        <p:spPr bwMode="auto">
          <a:xfrm flipH="1" flipV="1">
            <a:off x="2879726" y="1979613"/>
            <a:ext cx="11113" cy="461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5" name="Line 39">
            <a:extLst>
              <a:ext uri="{FF2B5EF4-FFF2-40B4-BE49-F238E27FC236}">
                <a16:creationId xmlns:a16="http://schemas.microsoft.com/office/drawing/2014/main" id="{3A01C8A6-A952-4063-87FB-55EF8859A698}"/>
              </a:ext>
            </a:extLst>
          </p:cNvPr>
          <p:cNvSpPr>
            <a:spLocks noChangeShapeType="1"/>
          </p:cNvSpPr>
          <p:nvPr/>
        </p:nvSpPr>
        <p:spPr bwMode="auto">
          <a:xfrm flipH="1" flipV="1">
            <a:off x="2879726" y="2720975"/>
            <a:ext cx="11113" cy="731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6" name="Line 40">
            <a:extLst>
              <a:ext uri="{FF2B5EF4-FFF2-40B4-BE49-F238E27FC236}">
                <a16:creationId xmlns:a16="http://schemas.microsoft.com/office/drawing/2014/main" id="{A79DDF53-70E8-4D50-9943-636A1903A62C}"/>
              </a:ext>
            </a:extLst>
          </p:cNvPr>
          <p:cNvSpPr>
            <a:spLocks noChangeShapeType="1"/>
          </p:cNvSpPr>
          <p:nvPr/>
        </p:nvSpPr>
        <p:spPr bwMode="auto">
          <a:xfrm flipV="1">
            <a:off x="4999038" y="2720976"/>
            <a:ext cx="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7" name="Line 41">
            <a:extLst>
              <a:ext uri="{FF2B5EF4-FFF2-40B4-BE49-F238E27FC236}">
                <a16:creationId xmlns:a16="http://schemas.microsoft.com/office/drawing/2014/main" id="{FF7BE026-81FE-4B91-AB1D-1E1C7B724A2F}"/>
              </a:ext>
            </a:extLst>
          </p:cNvPr>
          <p:cNvSpPr>
            <a:spLocks noChangeShapeType="1"/>
          </p:cNvSpPr>
          <p:nvPr/>
        </p:nvSpPr>
        <p:spPr bwMode="auto">
          <a:xfrm flipV="1">
            <a:off x="5010150" y="2000250"/>
            <a:ext cx="0" cy="452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8" name="Line 42">
            <a:extLst>
              <a:ext uri="{FF2B5EF4-FFF2-40B4-BE49-F238E27FC236}">
                <a16:creationId xmlns:a16="http://schemas.microsoft.com/office/drawing/2014/main" id="{063A462B-9E21-4BE0-86E4-D9DA72F0D0BF}"/>
              </a:ext>
            </a:extLst>
          </p:cNvPr>
          <p:cNvSpPr>
            <a:spLocks noChangeShapeType="1"/>
          </p:cNvSpPr>
          <p:nvPr/>
        </p:nvSpPr>
        <p:spPr bwMode="auto">
          <a:xfrm flipV="1">
            <a:off x="7129463" y="3389314"/>
            <a:ext cx="0" cy="14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79" name="Rectangle 43">
            <a:extLst>
              <a:ext uri="{FF2B5EF4-FFF2-40B4-BE49-F238E27FC236}">
                <a16:creationId xmlns:a16="http://schemas.microsoft.com/office/drawing/2014/main" id="{9794FE48-62CF-4C82-B048-0287F52184C2}"/>
              </a:ext>
            </a:extLst>
          </p:cNvPr>
          <p:cNvSpPr>
            <a:spLocks noChangeArrowheads="1"/>
          </p:cNvSpPr>
          <p:nvPr/>
        </p:nvSpPr>
        <p:spPr bwMode="auto">
          <a:xfrm>
            <a:off x="2620964" y="1270000"/>
            <a:ext cx="6961187" cy="5905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800">
                <a:solidFill>
                  <a:prstClr val="black"/>
                </a:solidFill>
                <a:latin typeface="Arial" panose="020B0604020202020204" pitchFamily="34" charset="0"/>
              </a:rPr>
              <a:t>Univerzitetni in visokošolski strokovni študijski programi</a:t>
            </a:r>
          </a:p>
        </p:txBody>
      </p:sp>
      <p:sp>
        <p:nvSpPr>
          <p:cNvPr id="39981" name="Rectangle 45">
            <a:extLst>
              <a:ext uri="{FF2B5EF4-FFF2-40B4-BE49-F238E27FC236}">
                <a16:creationId xmlns:a16="http://schemas.microsoft.com/office/drawing/2014/main" id="{D9FA96A9-7C61-4AA6-82C7-D34CE66FBF6A}"/>
              </a:ext>
            </a:extLst>
          </p:cNvPr>
          <p:cNvSpPr>
            <a:spLocks noChangeArrowheads="1"/>
          </p:cNvSpPr>
          <p:nvPr/>
        </p:nvSpPr>
        <p:spPr bwMode="auto">
          <a:xfrm>
            <a:off x="8958263" y="5303839"/>
            <a:ext cx="1085850" cy="204787"/>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600">
                <a:solidFill>
                  <a:prstClr val="black"/>
                </a:solidFill>
                <a:latin typeface="Arial" panose="020B0604020202020204" pitchFamily="34" charset="0"/>
              </a:rPr>
              <a:t>10.leto</a:t>
            </a:r>
          </a:p>
        </p:txBody>
      </p:sp>
      <p:sp>
        <p:nvSpPr>
          <p:cNvPr id="39982" name="Line 46">
            <a:extLst>
              <a:ext uri="{FF2B5EF4-FFF2-40B4-BE49-F238E27FC236}">
                <a16:creationId xmlns:a16="http://schemas.microsoft.com/office/drawing/2014/main" id="{F3ECE14C-577A-47DA-9F5B-0F0239E5C979}"/>
              </a:ext>
            </a:extLst>
          </p:cNvPr>
          <p:cNvSpPr>
            <a:spLocks noChangeShapeType="1"/>
          </p:cNvSpPr>
          <p:nvPr/>
        </p:nvSpPr>
        <p:spPr bwMode="auto">
          <a:xfrm flipH="1" flipV="1">
            <a:off x="7138988" y="1990726"/>
            <a:ext cx="11112" cy="784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solidFill>
                <a:prstClr val="black"/>
              </a:solidFill>
              <a:latin typeface="Calibri"/>
            </a:endParaRPr>
          </a:p>
        </p:txBody>
      </p:sp>
      <p:sp>
        <p:nvSpPr>
          <p:cNvPr id="39983" name="Rectangle 47">
            <a:extLst>
              <a:ext uri="{FF2B5EF4-FFF2-40B4-BE49-F238E27FC236}">
                <a16:creationId xmlns:a16="http://schemas.microsoft.com/office/drawing/2014/main" id="{D2AC2A7A-9A1C-4BB5-A196-F28F151D98F1}"/>
              </a:ext>
            </a:extLst>
          </p:cNvPr>
          <p:cNvSpPr>
            <a:spLocks noChangeArrowheads="1"/>
          </p:cNvSpPr>
          <p:nvPr/>
        </p:nvSpPr>
        <p:spPr bwMode="auto">
          <a:xfrm>
            <a:off x="6465889" y="2438401"/>
            <a:ext cx="403225" cy="2381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None/>
            </a:pPr>
            <a:r>
              <a:rPr lang="sl-SI" altLang="sl-SI" sz="1600">
                <a:solidFill>
                  <a:prstClr val="black"/>
                </a:solidFill>
                <a:latin typeface="Arial" panose="020B0604020202020204" pitchFamily="34" charset="0"/>
              </a:rPr>
              <a:t>PM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9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9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98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995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94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997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95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994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94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997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95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95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95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99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996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3996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996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3996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39973"/>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997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997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9982"/>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9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3" grpId="0" animBg="1"/>
      <p:bldP spid="39945" grpId="0" animBg="1"/>
      <p:bldP spid="39946" grpId="0" animBg="1"/>
      <p:bldP spid="39947" grpId="0" animBg="1"/>
      <p:bldP spid="39954" grpId="0" animBg="1"/>
      <p:bldP spid="39955" grpId="0" animBg="1"/>
      <p:bldP spid="39956" grpId="0" animBg="1"/>
      <p:bldP spid="39957" grpId="0" animBg="1"/>
      <p:bldP spid="39958" grpId="0" animBg="1"/>
      <p:bldP spid="39959" grpId="0" animBg="1"/>
      <p:bldP spid="39967" grpId="0" animBg="1"/>
      <p:bldP spid="39979" grpId="0" animBg="1"/>
      <p:bldP spid="39981" grpId="0" animBg="1"/>
      <p:bldP spid="399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p:cNvPicPr>
            <a:picLocks noChangeAspect="1"/>
          </p:cNvPicPr>
          <p:nvPr/>
        </p:nvPicPr>
        <p:blipFill>
          <a:blip r:embed="rId2">
            <a:clrChange>
              <a:clrFrom>
                <a:srgbClr val="FFFFFF"/>
              </a:clrFrom>
              <a:clrTo>
                <a:srgbClr val="FFFFFF">
                  <a:alpha val="0"/>
                </a:srgbClr>
              </a:clrTo>
            </a:clrChange>
          </a:blip>
          <a:stretch>
            <a:fillRect/>
          </a:stretch>
        </p:blipFill>
        <p:spPr>
          <a:xfrm>
            <a:off x="1877697" y="1824652"/>
            <a:ext cx="893635" cy="999016"/>
          </a:xfrm>
          <a:prstGeom prst="rect">
            <a:avLst/>
          </a:prstGeom>
        </p:spPr>
      </p:pic>
      <p:pic>
        <p:nvPicPr>
          <p:cNvPr id="11" name="Slika 10"/>
          <p:cNvPicPr>
            <a:picLocks noChangeAspect="1"/>
          </p:cNvPicPr>
          <p:nvPr/>
        </p:nvPicPr>
        <p:blipFill>
          <a:blip r:embed="rId3">
            <a:clrChange>
              <a:clrFrom>
                <a:srgbClr val="FFFFFF"/>
              </a:clrFrom>
              <a:clrTo>
                <a:srgbClr val="FFFFFF">
                  <a:alpha val="0"/>
                </a:srgbClr>
              </a:clrTo>
            </a:clrChange>
          </a:blip>
          <a:stretch>
            <a:fillRect/>
          </a:stretch>
        </p:blipFill>
        <p:spPr>
          <a:xfrm>
            <a:off x="2822913" y="1539131"/>
            <a:ext cx="602999" cy="871079"/>
          </a:xfrm>
          <a:prstGeom prst="rect">
            <a:avLst/>
          </a:prstGeom>
        </p:spPr>
      </p:pic>
      <p:pic>
        <p:nvPicPr>
          <p:cNvPr id="12" name="Slika 11"/>
          <p:cNvPicPr>
            <a:picLocks noChangeAspect="1"/>
          </p:cNvPicPr>
          <p:nvPr/>
        </p:nvPicPr>
        <p:blipFill>
          <a:blip r:embed="rId4">
            <a:clrChange>
              <a:clrFrom>
                <a:srgbClr val="F7F7F7"/>
              </a:clrFrom>
              <a:clrTo>
                <a:srgbClr val="F7F7F7">
                  <a:alpha val="0"/>
                </a:srgbClr>
              </a:clrTo>
            </a:clrChange>
          </a:blip>
          <a:stretch>
            <a:fillRect/>
          </a:stretch>
        </p:blipFill>
        <p:spPr>
          <a:xfrm>
            <a:off x="1087039" y="1268042"/>
            <a:ext cx="1115159" cy="966471"/>
          </a:xfrm>
          <a:prstGeom prst="rect">
            <a:avLst/>
          </a:prstGeom>
        </p:spPr>
      </p:pic>
      <p:pic>
        <p:nvPicPr>
          <p:cNvPr id="13" name="Slika 12"/>
          <p:cNvPicPr>
            <a:picLocks noChangeAspect="1"/>
          </p:cNvPicPr>
          <p:nvPr/>
        </p:nvPicPr>
        <p:blipFill>
          <a:blip r:embed="rId5">
            <a:clrChange>
              <a:clrFrom>
                <a:srgbClr val="F7F7F7"/>
              </a:clrFrom>
              <a:clrTo>
                <a:srgbClr val="F7F7F7">
                  <a:alpha val="0"/>
                </a:srgbClr>
              </a:clrTo>
            </a:clrChange>
          </a:blip>
          <a:stretch>
            <a:fillRect/>
          </a:stretch>
        </p:blipFill>
        <p:spPr>
          <a:xfrm>
            <a:off x="6338969" y="1231172"/>
            <a:ext cx="1044223" cy="1597659"/>
          </a:xfrm>
          <a:prstGeom prst="rect">
            <a:avLst/>
          </a:prstGeom>
        </p:spPr>
      </p:pic>
      <p:pic>
        <p:nvPicPr>
          <p:cNvPr id="14" name="Slika 13"/>
          <p:cNvPicPr>
            <a:picLocks noChangeAspect="1"/>
          </p:cNvPicPr>
          <p:nvPr/>
        </p:nvPicPr>
        <p:blipFill>
          <a:blip r:embed="rId6">
            <a:clrChange>
              <a:clrFrom>
                <a:srgbClr val="F7F7F7"/>
              </a:clrFrom>
              <a:clrTo>
                <a:srgbClr val="F7F7F7">
                  <a:alpha val="0"/>
                </a:srgbClr>
              </a:clrTo>
            </a:clrChange>
          </a:blip>
          <a:stretch>
            <a:fillRect/>
          </a:stretch>
        </p:blipFill>
        <p:spPr>
          <a:xfrm>
            <a:off x="5634865" y="1231173"/>
            <a:ext cx="1203025" cy="1486993"/>
          </a:xfrm>
          <a:prstGeom prst="rect">
            <a:avLst/>
          </a:prstGeom>
        </p:spPr>
      </p:pic>
      <p:pic>
        <p:nvPicPr>
          <p:cNvPr id="15" name="Slika 14"/>
          <p:cNvPicPr>
            <a:picLocks noChangeAspect="1"/>
          </p:cNvPicPr>
          <p:nvPr/>
        </p:nvPicPr>
        <p:blipFill>
          <a:blip r:embed="rId7">
            <a:clrChange>
              <a:clrFrom>
                <a:srgbClr val="FFFFFF"/>
              </a:clrFrom>
              <a:clrTo>
                <a:srgbClr val="FFFFFF">
                  <a:alpha val="0"/>
                </a:srgbClr>
              </a:clrTo>
            </a:clrChange>
          </a:blip>
          <a:stretch>
            <a:fillRect/>
          </a:stretch>
        </p:blipFill>
        <p:spPr>
          <a:xfrm flipH="1">
            <a:off x="2054271" y="982488"/>
            <a:ext cx="753600" cy="945768"/>
          </a:xfrm>
          <a:prstGeom prst="rect">
            <a:avLst/>
          </a:prstGeom>
        </p:spPr>
      </p:pic>
      <p:pic>
        <p:nvPicPr>
          <p:cNvPr id="18" name="Slika 17"/>
          <p:cNvPicPr>
            <a:picLocks noChangeAspect="1"/>
          </p:cNvPicPr>
          <p:nvPr/>
        </p:nvPicPr>
        <p:blipFill>
          <a:blip r:embed="rId8"/>
          <a:stretch>
            <a:fillRect/>
          </a:stretch>
        </p:blipFill>
        <p:spPr>
          <a:xfrm>
            <a:off x="4674653" y="5390282"/>
            <a:ext cx="846263" cy="1242220"/>
          </a:xfrm>
          <a:prstGeom prst="rect">
            <a:avLst/>
          </a:prstGeom>
        </p:spPr>
      </p:pic>
      <p:pic>
        <p:nvPicPr>
          <p:cNvPr id="20" name="Slika 19"/>
          <p:cNvPicPr>
            <a:picLocks noChangeAspect="1"/>
          </p:cNvPicPr>
          <p:nvPr/>
        </p:nvPicPr>
        <p:blipFill>
          <a:blip r:embed="rId9">
            <a:clrChange>
              <a:clrFrom>
                <a:srgbClr val="EDEDED"/>
              </a:clrFrom>
              <a:clrTo>
                <a:srgbClr val="EDEDED">
                  <a:alpha val="0"/>
                </a:srgbClr>
              </a:clrTo>
            </a:clrChange>
          </a:blip>
          <a:stretch>
            <a:fillRect/>
          </a:stretch>
        </p:blipFill>
        <p:spPr>
          <a:xfrm flipH="1">
            <a:off x="8829853" y="1067056"/>
            <a:ext cx="797225" cy="1756613"/>
          </a:xfrm>
          <a:prstGeom prst="rect">
            <a:avLst/>
          </a:prstGeom>
        </p:spPr>
      </p:pic>
      <p:pic>
        <p:nvPicPr>
          <p:cNvPr id="21" name="Slika 20"/>
          <p:cNvPicPr>
            <a:picLocks noChangeAspect="1"/>
          </p:cNvPicPr>
          <p:nvPr/>
        </p:nvPicPr>
        <p:blipFill>
          <a:blip r:embed="rId10"/>
          <a:stretch>
            <a:fillRect/>
          </a:stretch>
        </p:blipFill>
        <p:spPr>
          <a:xfrm>
            <a:off x="5097785" y="1126897"/>
            <a:ext cx="637991" cy="1395511"/>
          </a:xfrm>
          <a:prstGeom prst="rect">
            <a:avLst/>
          </a:prstGeom>
        </p:spPr>
      </p:pic>
      <p:sp>
        <p:nvSpPr>
          <p:cNvPr id="24" name="Title 1"/>
          <p:cNvSpPr txBox="1">
            <a:spLocks noChangeArrowheads="1"/>
          </p:cNvSpPr>
          <p:nvPr/>
        </p:nvSpPr>
        <p:spPr>
          <a:xfrm>
            <a:off x="964721" y="7303"/>
            <a:ext cx="10515600" cy="1325563"/>
          </a:xfrm>
          <a:prstGeom prst="rect">
            <a:avLst/>
          </a:prstGeom>
        </p:spPr>
        <p:txBody>
          <a:bodyPr vert="horz" lIns="121920" tIns="60960" rIns="121920" bIns="6096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783">
              <a:defRPr/>
            </a:pPr>
            <a:r>
              <a:rPr lang="sl-SI" altLang="sl-SI" sz="3300" dirty="0">
                <a:solidFill>
                  <a:srgbClr val="4472C4">
                    <a:lumMod val="50000"/>
                  </a:srgbClr>
                </a:solidFill>
                <a:latin typeface="Calibri Light" panose="020F0302020204030204"/>
                <a:sym typeface="Arial"/>
              </a:rPr>
              <a:t>VPISNI POSTOPEK V ŠOLI</a:t>
            </a:r>
          </a:p>
        </p:txBody>
      </p:sp>
      <p:sp>
        <p:nvSpPr>
          <p:cNvPr id="29" name="Content Placeholder 2">
            <a:extLst>
              <a:ext uri="{FF2B5EF4-FFF2-40B4-BE49-F238E27FC236}">
                <a16:creationId xmlns:a16="http://schemas.microsoft.com/office/drawing/2014/main" id="{5EE5B5F4-977D-4765-8C2D-39A48D7D9795}"/>
              </a:ext>
            </a:extLst>
          </p:cNvPr>
          <p:cNvSpPr txBox="1">
            <a:spLocks/>
          </p:cNvSpPr>
          <p:nvPr/>
        </p:nvSpPr>
        <p:spPr>
          <a:xfrm>
            <a:off x="248575" y="2816345"/>
            <a:ext cx="3817422" cy="2113400"/>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1446" indent="-171446" defTabSz="685783">
              <a:spcBef>
                <a:spcPts val="751"/>
              </a:spcBef>
              <a:defRPr/>
            </a:pPr>
            <a:endParaRPr lang="sl-SI" altLang="sl-SI" sz="2100" dirty="0">
              <a:solidFill>
                <a:sysClr val="windowText" lastClr="000000"/>
              </a:solidFill>
              <a:latin typeface="Calibri" panose="020F0502020204030204"/>
              <a:sym typeface="Arial"/>
            </a:endParaRPr>
          </a:p>
          <a:p>
            <a:pPr marL="0" indent="0" algn="ctr" defTabSz="685783">
              <a:lnSpc>
                <a:spcPct val="130000"/>
              </a:lnSpc>
              <a:spcBef>
                <a:spcPts val="751"/>
              </a:spcBef>
              <a:buNone/>
              <a:defRPr/>
            </a:pPr>
            <a:r>
              <a:rPr lang="sl-SI" altLang="sl-SI" sz="1700" dirty="0">
                <a:solidFill>
                  <a:srgbClr val="4472C4">
                    <a:lumMod val="50000"/>
                  </a:srgbClr>
                </a:solidFill>
                <a:latin typeface="Calibri Light" panose="020F0302020204030204"/>
                <a:sym typeface="Arial"/>
              </a:rPr>
              <a:t>UČENCI SO PRIJAVNICE IZPOLNILI V ŠOLI </a:t>
            </a:r>
          </a:p>
          <a:p>
            <a:pPr defTabSz="685783">
              <a:lnSpc>
                <a:spcPct val="130000"/>
              </a:lnSpc>
              <a:spcBef>
                <a:spcPts val="751"/>
              </a:spcBef>
              <a:buFontTx/>
              <a:buChar char="-"/>
              <a:defRPr/>
            </a:pPr>
            <a:r>
              <a:rPr lang="sl-SI" altLang="sl-SI" sz="1400" dirty="0">
                <a:solidFill>
                  <a:srgbClr val="4472C4">
                    <a:lumMod val="50000"/>
                  </a:srgbClr>
                </a:solidFill>
                <a:latin typeface="Calibri Light" panose="020F0302020204030204"/>
                <a:sym typeface="Arial"/>
              </a:rPr>
              <a:t>30. 3. 2023</a:t>
            </a:r>
          </a:p>
          <a:p>
            <a:pPr marL="171446" indent="-171446" algn="ctr" defTabSz="685783">
              <a:lnSpc>
                <a:spcPct val="130000"/>
              </a:lnSpc>
              <a:spcBef>
                <a:spcPts val="751"/>
              </a:spcBef>
              <a:buNone/>
              <a:defRPr/>
            </a:pPr>
            <a:endParaRPr lang="sl-SI" altLang="sl-SI" sz="1867" dirty="0">
              <a:solidFill>
                <a:srgbClr val="4472C4">
                  <a:lumMod val="50000"/>
                </a:srgbClr>
              </a:solidFill>
              <a:latin typeface="Calibri Light" panose="020F0302020204030204"/>
              <a:sym typeface="Arial"/>
            </a:endParaRPr>
          </a:p>
        </p:txBody>
      </p:sp>
      <p:sp>
        <p:nvSpPr>
          <p:cNvPr id="30" name="Content Placeholder 2">
            <a:extLst>
              <a:ext uri="{FF2B5EF4-FFF2-40B4-BE49-F238E27FC236}">
                <a16:creationId xmlns:a16="http://schemas.microsoft.com/office/drawing/2014/main" id="{5EE5B5F4-977D-4765-8C2D-39A48D7D9795}"/>
              </a:ext>
            </a:extLst>
          </p:cNvPr>
          <p:cNvSpPr txBox="1">
            <a:spLocks/>
          </p:cNvSpPr>
          <p:nvPr/>
        </p:nvSpPr>
        <p:spPr>
          <a:xfrm>
            <a:off x="4163732" y="2800212"/>
            <a:ext cx="3560001" cy="2336325"/>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1446" indent="-171446" defTabSz="685783">
              <a:spcBef>
                <a:spcPts val="751"/>
              </a:spcBef>
              <a:defRPr/>
            </a:pPr>
            <a:endParaRPr lang="sl-SI" altLang="sl-SI" sz="2100" dirty="0">
              <a:solidFill>
                <a:sysClr val="windowText" lastClr="000000"/>
              </a:solidFill>
              <a:latin typeface="Calibri" panose="020F0502020204030204"/>
              <a:sym typeface="Arial"/>
            </a:endParaRPr>
          </a:p>
          <a:p>
            <a:pPr marL="0" indent="0" algn="ctr" defTabSz="685783">
              <a:lnSpc>
                <a:spcPct val="130000"/>
              </a:lnSpc>
              <a:spcBef>
                <a:spcPts val="751"/>
              </a:spcBef>
              <a:buNone/>
              <a:defRPr/>
            </a:pPr>
            <a:r>
              <a:rPr lang="sl-SI" altLang="sl-SI" sz="1700" dirty="0">
                <a:solidFill>
                  <a:srgbClr val="4472C4">
                    <a:lumMod val="50000"/>
                  </a:srgbClr>
                </a:solidFill>
                <a:latin typeface="Calibri Light" panose="020F0302020204030204"/>
                <a:sym typeface="Arial"/>
              </a:rPr>
              <a:t>UČENCI SO PRINESLI PRIJAVNICE DOMOV </a:t>
            </a:r>
          </a:p>
          <a:p>
            <a:pPr marL="171446" indent="-171446" defTabSz="685783">
              <a:lnSpc>
                <a:spcPct val="130000"/>
              </a:lnSpc>
              <a:spcBef>
                <a:spcPts val="751"/>
              </a:spcBef>
              <a:buNone/>
              <a:defRPr/>
            </a:pPr>
            <a:r>
              <a:rPr lang="sl-SI" altLang="sl-SI" sz="1400" dirty="0">
                <a:solidFill>
                  <a:srgbClr val="4472C4">
                    <a:lumMod val="50000"/>
                  </a:srgbClr>
                </a:solidFill>
                <a:latin typeface="Calibri Light" panose="020F0302020204030204"/>
                <a:sym typeface="Arial"/>
              </a:rPr>
              <a:t>- 30. 3. 2023</a:t>
            </a:r>
          </a:p>
          <a:p>
            <a:pPr marL="171446" indent="-171446" defTabSz="685783">
              <a:lnSpc>
                <a:spcPct val="130000"/>
              </a:lnSpc>
              <a:spcBef>
                <a:spcPts val="751"/>
              </a:spcBef>
              <a:buNone/>
              <a:defRPr/>
            </a:pPr>
            <a:r>
              <a:rPr lang="sl-SI" altLang="sl-SI" sz="1400" dirty="0">
                <a:solidFill>
                  <a:srgbClr val="4472C4">
                    <a:lumMod val="50000"/>
                  </a:srgbClr>
                </a:solidFill>
                <a:latin typeface="Calibri Light" panose="020F0302020204030204"/>
                <a:sym typeface="Arial"/>
              </a:rPr>
              <a:t>- starši ste jih pregledali in podpisali</a:t>
            </a:r>
            <a:endParaRPr lang="sl-SI" altLang="sl-SI" sz="1400" dirty="0">
              <a:solidFill>
                <a:srgbClr val="FF0000"/>
              </a:solidFill>
              <a:latin typeface="Calibri Light" panose="020F0302020204030204"/>
              <a:sym typeface="Arial"/>
            </a:endParaRPr>
          </a:p>
          <a:p>
            <a:pPr marL="171446" indent="-171446" algn="ctr" defTabSz="685783">
              <a:lnSpc>
                <a:spcPct val="130000"/>
              </a:lnSpc>
              <a:spcBef>
                <a:spcPts val="751"/>
              </a:spcBef>
              <a:buNone/>
              <a:defRPr/>
            </a:pPr>
            <a:r>
              <a:rPr lang="sl-SI" altLang="sl-SI" sz="1400" dirty="0">
                <a:solidFill>
                  <a:srgbClr val="00B0F0"/>
                </a:solidFill>
                <a:latin typeface="Calibri Light" panose="020F0302020204030204"/>
                <a:sym typeface="Arial"/>
              </a:rPr>
              <a:t>PRVO LETO BREZ POSEBNOSTI</a:t>
            </a:r>
          </a:p>
        </p:txBody>
      </p:sp>
      <p:sp>
        <p:nvSpPr>
          <p:cNvPr id="31" name="Content Placeholder 2">
            <a:extLst>
              <a:ext uri="{FF2B5EF4-FFF2-40B4-BE49-F238E27FC236}">
                <a16:creationId xmlns:a16="http://schemas.microsoft.com/office/drawing/2014/main" id="{5EE5B5F4-977D-4765-8C2D-39A48D7D9795}"/>
              </a:ext>
            </a:extLst>
          </p:cNvPr>
          <p:cNvSpPr txBox="1">
            <a:spLocks/>
          </p:cNvSpPr>
          <p:nvPr/>
        </p:nvSpPr>
        <p:spPr>
          <a:xfrm>
            <a:off x="7723733" y="2808278"/>
            <a:ext cx="3560001" cy="2634682"/>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1446" indent="-171446" defTabSz="685783">
              <a:spcBef>
                <a:spcPts val="751"/>
              </a:spcBef>
              <a:defRPr/>
            </a:pPr>
            <a:endParaRPr lang="sl-SI" altLang="sl-SI" sz="2100" dirty="0">
              <a:solidFill>
                <a:sysClr val="windowText" lastClr="000000"/>
              </a:solidFill>
              <a:latin typeface="Calibri" panose="020F0502020204030204"/>
              <a:sym typeface="Arial"/>
            </a:endParaRPr>
          </a:p>
          <a:p>
            <a:pPr marL="0" indent="0" algn="ctr" defTabSz="685783">
              <a:lnSpc>
                <a:spcPct val="130000"/>
              </a:lnSpc>
              <a:spcBef>
                <a:spcPts val="751"/>
              </a:spcBef>
              <a:buNone/>
              <a:defRPr/>
            </a:pPr>
            <a:r>
              <a:rPr lang="sl-SI" altLang="sl-SI" sz="1700" dirty="0">
                <a:solidFill>
                  <a:srgbClr val="4472C4">
                    <a:lumMod val="50000"/>
                  </a:srgbClr>
                </a:solidFill>
                <a:latin typeface="Calibri Light" panose="020F0302020204030204"/>
                <a:sym typeface="Arial"/>
              </a:rPr>
              <a:t>NASLEDNJI DAN SO PRINESLI PRIJAVNICE NAZAJ V ŠOLO</a:t>
            </a:r>
          </a:p>
          <a:p>
            <a:pPr marL="171446" lvl="0" indent="-171446" defTabSz="685783">
              <a:lnSpc>
                <a:spcPct val="130000"/>
              </a:lnSpc>
              <a:spcBef>
                <a:spcPts val="751"/>
              </a:spcBef>
              <a:buNone/>
              <a:defRPr/>
            </a:pPr>
            <a:r>
              <a:rPr lang="sl-SI" altLang="sl-SI" sz="1867" dirty="0">
                <a:solidFill>
                  <a:srgbClr val="4472C4">
                    <a:lumMod val="50000"/>
                  </a:srgbClr>
                </a:solidFill>
                <a:latin typeface="Calibri Light" panose="020F0302020204030204"/>
                <a:sym typeface="Arial"/>
              </a:rPr>
              <a:t>- </a:t>
            </a:r>
            <a:r>
              <a:rPr lang="sl-SI" altLang="sl-SI" sz="1400" dirty="0">
                <a:solidFill>
                  <a:srgbClr val="4472C4">
                    <a:lumMod val="50000"/>
                  </a:srgbClr>
                </a:solidFill>
                <a:latin typeface="Calibri Light" panose="020F0302020204030204"/>
                <a:sym typeface="Arial"/>
              </a:rPr>
              <a:t>31. 3. 2023</a:t>
            </a:r>
          </a:p>
          <a:p>
            <a:pPr lvl="0" defTabSz="685783">
              <a:lnSpc>
                <a:spcPct val="130000"/>
              </a:lnSpc>
              <a:spcBef>
                <a:spcPts val="751"/>
              </a:spcBef>
              <a:buFontTx/>
              <a:buChar char="-"/>
              <a:defRPr/>
            </a:pPr>
            <a:r>
              <a:rPr lang="sl-SI" altLang="sl-SI" sz="1400" dirty="0">
                <a:solidFill>
                  <a:srgbClr val="4472C4">
                    <a:lumMod val="50000"/>
                  </a:srgbClr>
                </a:solidFill>
                <a:latin typeface="Calibri Light" panose="020F0302020204030204"/>
                <a:sym typeface="Arial"/>
              </a:rPr>
              <a:t>Zadnji pregled, žigosanje, podpis ravnatelja </a:t>
            </a:r>
          </a:p>
          <a:p>
            <a:pPr lvl="0" defTabSz="685783">
              <a:lnSpc>
                <a:spcPct val="130000"/>
              </a:lnSpc>
              <a:spcBef>
                <a:spcPts val="751"/>
              </a:spcBef>
              <a:buFontTx/>
              <a:buChar char="-"/>
              <a:defRPr/>
            </a:pPr>
            <a:r>
              <a:rPr lang="sl-SI" altLang="sl-SI" sz="1400" dirty="0">
                <a:solidFill>
                  <a:srgbClr val="FF0000"/>
                </a:solidFill>
                <a:latin typeface="Calibri Light" panose="020F0302020204030204"/>
                <a:sym typeface="Arial"/>
              </a:rPr>
              <a:t>POSLANE </a:t>
            </a:r>
            <a:r>
              <a:rPr lang="sl-SI" altLang="sl-SI" sz="1400" dirty="0">
                <a:solidFill>
                  <a:srgbClr val="4472C4">
                    <a:lumMod val="50000"/>
                  </a:srgbClr>
                </a:solidFill>
                <a:latin typeface="Calibri Light" panose="020F0302020204030204"/>
                <a:sym typeface="Arial"/>
              </a:rPr>
              <a:t>NA SREDNJE ŠOLE in DD</a:t>
            </a:r>
            <a:endParaRPr lang="sl-SI" altLang="sl-SI" sz="1400" dirty="0">
              <a:solidFill>
                <a:srgbClr val="FF0000"/>
              </a:solidFill>
              <a:latin typeface="Calibri Light" panose="020F0302020204030204"/>
              <a:sym typeface="Arial"/>
            </a:endParaRPr>
          </a:p>
          <a:p>
            <a:pPr marL="171446" indent="-171446" algn="ctr" defTabSz="685783">
              <a:lnSpc>
                <a:spcPct val="130000"/>
              </a:lnSpc>
              <a:spcBef>
                <a:spcPts val="751"/>
              </a:spcBef>
              <a:buNone/>
              <a:defRPr/>
            </a:pPr>
            <a:endParaRPr lang="sl-SI" altLang="sl-SI" sz="1867" dirty="0">
              <a:solidFill>
                <a:srgbClr val="FF0000"/>
              </a:solidFill>
              <a:latin typeface="Calibri Light" panose="020F0302020204030204"/>
              <a:sym typeface="Arial"/>
            </a:endParaRPr>
          </a:p>
        </p:txBody>
      </p:sp>
      <p:sp>
        <p:nvSpPr>
          <p:cNvPr id="32" name="Content Placeholder 2">
            <a:extLst>
              <a:ext uri="{FF2B5EF4-FFF2-40B4-BE49-F238E27FC236}">
                <a16:creationId xmlns:a16="http://schemas.microsoft.com/office/drawing/2014/main" id="{5EE5B5F4-977D-4765-8C2D-39A48D7D9795}"/>
              </a:ext>
            </a:extLst>
          </p:cNvPr>
          <p:cNvSpPr txBox="1">
            <a:spLocks/>
          </p:cNvSpPr>
          <p:nvPr/>
        </p:nvSpPr>
        <p:spPr>
          <a:xfrm>
            <a:off x="5416779" y="5442960"/>
            <a:ext cx="6013500" cy="2129533"/>
          </a:xfrm>
          <a:prstGeom prst="rect">
            <a:avLst/>
          </a:prstGeom>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1446" indent="-171446" defTabSz="685783">
              <a:spcBef>
                <a:spcPts val="751"/>
              </a:spcBef>
              <a:defRPr/>
            </a:pPr>
            <a:endParaRPr lang="sl-SI" altLang="sl-SI" sz="2100" dirty="0">
              <a:solidFill>
                <a:sysClr val="windowText" lastClr="000000"/>
              </a:solidFill>
              <a:latin typeface="Calibri" panose="020F0502020204030204"/>
              <a:sym typeface="Arial"/>
            </a:endParaRPr>
          </a:p>
          <a:p>
            <a:pPr marL="0" indent="0" algn="ctr" defTabSz="685783">
              <a:lnSpc>
                <a:spcPct val="130000"/>
              </a:lnSpc>
              <a:spcBef>
                <a:spcPts val="751"/>
              </a:spcBef>
              <a:buNone/>
              <a:defRPr/>
            </a:pPr>
            <a:r>
              <a:rPr lang="sl-SI" altLang="sl-SI" sz="1867" dirty="0">
                <a:solidFill>
                  <a:srgbClr val="4472C4">
                    <a:lumMod val="50000"/>
                  </a:srgbClr>
                </a:solidFill>
                <a:latin typeface="Calibri Light" panose="020F0302020204030204"/>
                <a:sym typeface="Arial"/>
              </a:rPr>
              <a:t>Pregled prijav …</a:t>
            </a:r>
          </a:p>
        </p:txBody>
      </p:sp>
      <p:pic>
        <p:nvPicPr>
          <p:cNvPr id="3074" name="Picture 2" descr="Animated Mailbox Cliparts - Make Your Emails Stand Out with Creative  Graphics">
            <a:extLst>
              <a:ext uri="{FF2B5EF4-FFF2-40B4-BE49-F238E27FC236}">
                <a16:creationId xmlns:a16="http://schemas.microsoft.com/office/drawing/2014/main" id="{2F3CCE44-1121-41A6-BC1F-B2AAC456DC40}"/>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08888" y="4592477"/>
            <a:ext cx="1515387" cy="176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9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54675" y="651099"/>
            <a:ext cx="11418627" cy="875561"/>
          </a:xfrm>
          <a:prstGeom prst="rect">
            <a:avLst/>
          </a:prstGeom>
        </p:spPr>
        <p:txBody>
          <a:bodyPr wrap="square">
            <a:spAutoFit/>
          </a:bodyPr>
          <a:lstStyle/>
          <a:p>
            <a:pPr algn="ctr" defTabSz="1219170">
              <a:lnSpc>
                <a:spcPts val="2133"/>
              </a:lnSpc>
              <a:buClr>
                <a:srgbClr val="000000"/>
              </a:buClr>
            </a:pPr>
            <a:r>
              <a:rPr lang="x-none" sz="3200" kern="0" dirty="0">
                <a:solidFill>
                  <a:srgbClr val="4472C4">
                    <a:lumMod val="50000"/>
                  </a:srgbClr>
                </a:solidFill>
                <a:latin typeface="Calibri Light" panose="020F0302020204030204"/>
                <a:cs typeface="Arial"/>
                <a:sym typeface="Arial"/>
              </a:rPr>
              <a:t>PRIJAVNO - VPISNI POSTOPEK</a:t>
            </a:r>
            <a:endParaRPr lang="sl-SI" sz="3200" kern="0" dirty="0">
              <a:solidFill>
                <a:srgbClr val="4472C4">
                  <a:lumMod val="50000"/>
                </a:srgbClr>
              </a:solidFill>
              <a:latin typeface="Calibri Light" panose="020F0302020204030204"/>
              <a:cs typeface="Arial"/>
              <a:sym typeface="Arial"/>
            </a:endParaRPr>
          </a:p>
          <a:p>
            <a:pPr algn="just" defTabSz="1219170">
              <a:lnSpc>
                <a:spcPts val="2133"/>
              </a:lnSpc>
              <a:buClr>
                <a:srgbClr val="000000"/>
              </a:buClr>
            </a:pPr>
            <a:r>
              <a:rPr lang="sl-SI" sz="1467" kern="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sym typeface="Arial"/>
              </a:rPr>
              <a:t> </a:t>
            </a:r>
            <a:endParaRPr lang="sl-SI" sz="1333"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endParaRPr>
          </a:p>
          <a:p>
            <a:pPr algn="just" defTabSz="1219170">
              <a:lnSpc>
                <a:spcPts val="2133"/>
              </a:lnSpc>
              <a:buClr>
                <a:srgbClr val="000000"/>
              </a:buClr>
            </a:pPr>
            <a:r>
              <a:rPr lang="sl-SI" sz="1467" kern="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sym typeface="Arial"/>
              </a:rPr>
              <a:t> </a:t>
            </a:r>
            <a:endParaRPr lang="sl-SI" sz="1333"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endParaRPr>
          </a:p>
        </p:txBody>
      </p:sp>
      <p:sp>
        <p:nvSpPr>
          <p:cNvPr id="3" name="Pravokotnik 2"/>
          <p:cNvSpPr/>
          <p:nvPr/>
        </p:nvSpPr>
        <p:spPr>
          <a:xfrm>
            <a:off x="154675" y="1594947"/>
            <a:ext cx="11749779" cy="2765437"/>
          </a:xfrm>
          <a:prstGeom prst="rect">
            <a:avLst/>
          </a:prstGeom>
        </p:spPr>
        <p:txBody>
          <a:bodyPr wrap="square">
            <a:spAutoFit/>
          </a:bodyPr>
          <a:lstStyle/>
          <a:p>
            <a:pPr algn="just" defTabSz="1219170">
              <a:lnSpc>
                <a:spcPts val="2133"/>
              </a:lnSpc>
              <a:buClr>
                <a:srgbClr val="000000"/>
              </a:buClr>
            </a:pPr>
            <a:r>
              <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Srednje šole so sprejemale</a:t>
            </a:r>
            <a:r>
              <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 </a:t>
            </a:r>
            <a:r>
              <a:rPr lang="sl-SI" sz="1400" b="1" u="sng"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prijave za vpis do 3. aprila 2023</a:t>
            </a:r>
            <a:r>
              <a:rPr lang="sl-SI" sz="1400" b="1" kern="0" dirty="0">
                <a:solidFill>
                  <a:srgbClr val="000000"/>
                </a:solidFill>
                <a:latin typeface="Calibri Light" panose="020F0302020204030204"/>
                <a:ea typeface="Times New Roman" panose="02020603050405020304" pitchFamily="18" charset="0"/>
                <a:cs typeface="Times New Roman" panose="02020603050405020304" pitchFamily="18" charset="0"/>
                <a:sym typeface="Arial"/>
              </a:rPr>
              <a:t>.</a:t>
            </a:r>
            <a:r>
              <a:rPr lang="sl-SI" sz="1400" kern="0" dirty="0">
                <a:solidFill>
                  <a:srgbClr val="000000"/>
                </a:solidFill>
                <a:latin typeface="Calibri Light" panose="020F0302020204030204"/>
                <a:ea typeface="Times New Roman" panose="02020603050405020304" pitchFamily="18" charset="0"/>
                <a:cs typeface="Times New Roman" panose="02020603050405020304" pitchFamily="18" charset="0"/>
                <a:sym typeface="Arial"/>
              </a:rPr>
              <a:t> </a:t>
            </a:r>
          </a:p>
          <a:p>
            <a:pPr algn="just" defTabSz="1219170">
              <a:lnSpc>
                <a:spcPts val="2133"/>
              </a:lnSpc>
              <a:buClr>
                <a:srgbClr val="000000"/>
              </a:buClr>
            </a:pPr>
            <a:endParaRPr lang="sl-SI" sz="1400" kern="0" dirty="0">
              <a:solidFill>
                <a:srgbClr val="000000"/>
              </a:solidFill>
              <a:latin typeface="Calibri Light" panose="020F0302020204030204"/>
              <a:ea typeface="Times New Roman" panose="02020603050405020304" pitchFamily="18" charset="0"/>
              <a:cs typeface="Times New Roman" panose="02020603050405020304" pitchFamily="18" charset="0"/>
              <a:sym typeface="Arial"/>
            </a:endParaRPr>
          </a:p>
          <a:p>
            <a:pPr algn="just" defTabSz="1219170">
              <a:lnSpc>
                <a:spcPts val="2133"/>
              </a:lnSpc>
              <a:buClr>
                <a:srgbClr val="000000"/>
              </a:buClr>
            </a:pPr>
            <a:r>
              <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Po končanem prijavnem roku je ministrstvo, </a:t>
            </a:r>
            <a:r>
              <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7. aprila 2023 </a:t>
            </a:r>
            <a:r>
              <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 na spletnih straneh objavilo stanje prijav za vpis po posameznih programih oziroma šolah. </a:t>
            </a:r>
          </a:p>
          <a:p>
            <a:pPr algn="just" defTabSz="1219170">
              <a:lnSpc>
                <a:spcPts val="2133"/>
              </a:lnSpc>
              <a:buClr>
                <a:srgbClr val="000000"/>
              </a:buClr>
            </a:pPr>
            <a:r>
              <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Spremembo obsega razpisanih mest oziroma odločitev o morebitnem zmanjšanju obsega razpisanih mest bo ministrstvo objavilo najkasneje do 19. aprila 2023</a:t>
            </a:r>
            <a:r>
              <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 </a:t>
            </a:r>
          </a:p>
          <a:p>
            <a:pPr algn="just" defTabSz="1219170">
              <a:lnSpc>
                <a:spcPts val="2133"/>
              </a:lnSpc>
              <a:buClr>
                <a:srgbClr val="000000"/>
              </a:buClr>
            </a:pPr>
            <a:endPar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endParaRPr>
          </a:p>
          <a:p>
            <a:pPr algn="just" defTabSz="1219170">
              <a:lnSpc>
                <a:spcPts val="2133"/>
              </a:lnSpc>
              <a:buClr>
                <a:srgbClr val="000000"/>
              </a:buClr>
            </a:pPr>
            <a:r>
              <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Učenci, ki se bodo prijavili za vpis v roku in bodo glede na informacije o številu prijav na posamezni šoli ali zaradi česa drugega želeli svojo odločitev spremeniti, </a:t>
            </a:r>
          </a:p>
          <a:p>
            <a:pPr algn="just" defTabSz="1219170">
              <a:lnSpc>
                <a:spcPts val="2133"/>
              </a:lnSpc>
              <a:buClr>
                <a:srgbClr val="000000"/>
              </a:buClr>
            </a:pPr>
            <a:r>
              <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lahko </a:t>
            </a:r>
            <a:r>
              <a:rPr lang="sl-SI" sz="1400" b="1" u="sng"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do 24. aprila 2023 do 14.ure, prenesejo svojo prijavo na drugo srednjo šolo oz. v drug program, ne glede na število prijavljenih na novo izbrani šoli</a:t>
            </a:r>
            <a:r>
              <a:rPr lang="sl-SI" sz="1400"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 </a:t>
            </a:r>
          </a:p>
          <a:p>
            <a:pPr algn="just" defTabSz="1219170">
              <a:lnSpc>
                <a:spcPts val="2133"/>
              </a:lnSpc>
              <a:buClr>
                <a:srgbClr val="000000"/>
              </a:buClr>
            </a:pPr>
            <a:endPar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endParaRPr>
          </a:p>
          <a:p>
            <a:pPr algn="just" defTabSz="1219170">
              <a:lnSpc>
                <a:spcPts val="2133"/>
              </a:lnSpc>
              <a:buClr>
                <a:srgbClr val="000000"/>
              </a:buClr>
            </a:pPr>
            <a:endPar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endParaRPr>
          </a:p>
          <a:p>
            <a:pPr algn="just" defTabSz="1219170">
              <a:lnSpc>
                <a:spcPts val="2133"/>
              </a:lnSpc>
              <a:buClr>
                <a:srgbClr val="000000"/>
              </a:buClr>
            </a:pPr>
            <a:r>
              <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Po tem roku šole praviloma ne bodo več sprejemale prenesenih prijav, dokler postopek za izbiro kandidatov na šolah, kjer bo vpis omejen, ne bo končan</a:t>
            </a:r>
            <a:r>
              <a:rPr lang="sl-SI" sz="1400"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rPr>
              <a:t>.</a:t>
            </a:r>
            <a:endParaRPr lang="sl-SI" sz="1400"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9900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33FE-E167-4F1D-9CBD-374CEEE3AC45}"/>
              </a:ext>
            </a:extLst>
          </p:cNvPr>
          <p:cNvSpPr txBox="1">
            <a:spLocks noChangeArrowheads="1"/>
          </p:cNvSpPr>
          <p:nvPr/>
        </p:nvSpPr>
        <p:spPr>
          <a:xfrm>
            <a:off x="964721" y="255878"/>
            <a:ext cx="10515600" cy="986996"/>
          </a:xfrm>
          <a:prstGeom prst="rect">
            <a:avLst/>
          </a:prstGeom>
        </p:spPr>
        <p:txBody>
          <a:bodyPr vert="horz" lIns="121920" tIns="60960" rIns="121920" bIns="6096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783">
              <a:defRPr/>
            </a:pPr>
            <a:r>
              <a:rPr lang="sl-SI" altLang="sl-SI" sz="3300" dirty="0">
                <a:solidFill>
                  <a:srgbClr val="4472C4">
                    <a:lumMod val="50000"/>
                  </a:srgbClr>
                </a:solidFill>
                <a:latin typeface="Calibri Light" panose="020F0302020204030204"/>
                <a:sym typeface="Arial"/>
              </a:rPr>
              <a:t>OŠ LJUBNO OB SAVINJI → STANJE PRIJAV  april 2023</a:t>
            </a:r>
          </a:p>
        </p:txBody>
      </p:sp>
      <p:sp>
        <p:nvSpPr>
          <p:cNvPr id="3" name="PoljeZBesedilom 2">
            <a:extLst>
              <a:ext uri="{FF2B5EF4-FFF2-40B4-BE49-F238E27FC236}">
                <a16:creationId xmlns:a16="http://schemas.microsoft.com/office/drawing/2014/main" id="{CA8408D6-1350-4E5C-A2DE-A57CF4CAE1AB}"/>
              </a:ext>
            </a:extLst>
          </p:cNvPr>
          <p:cNvSpPr txBox="1"/>
          <p:nvPr/>
        </p:nvSpPr>
        <p:spPr>
          <a:xfrm>
            <a:off x="109491" y="1377518"/>
            <a:ext cx="4110362" cy="646331"/>
          </a:xfrm>
          <a:prstGeom prst="rect">
            <a:avLst/>
          </a:prstGeom>
          <a:noFill/>
        </p:spPr>
        <p:txBody>
          <a:bodyPr wrap="square" rtlCol="0">
            <a:spAutoFit/>
          </a:bodyPr>
          <a:lstStyle/>
          <a:p>
            <a:pPr algn="ctr"/>
            <a:r>
              <a:rPr lang="sl-SI" dirty="0">
                <a:solidFill>
                  <a:schemeClr val="accent1">
                    <a:lumMod val="50000"/>
                  </a:schemeClr>
                </a:solidFill>
              </a:rPr>
              <a:t>SREDNJE POKLICNO IZOBRAŽEVANJE</a:t>
            </a:r>
          </a:p>
          <a:p>
            <a:pPr algn="ctr"/>
            <a:r>
              <a:rPr lang="sl-SI" dirty="0">
                <a:solidFill>
                  <a:schemeClr val="accent1">
                    <a:lumMod val="50000"/>
                  </a:schemeClr>
                </a:solidFill>
              </a:rPr>
              <a:t>3 leta → IV. stopnja → zaključni izpit</a:t>
            </a:r>
          </a:p>
        </p:txBody>
      </p:sp>
      <p:sp>
        <p:nvSpPr>
          <p:cNvPr id="4" name="PoljeZBesedilom 3">
            <a:extLst>
              <a:ext uri="{FF2B5EF4-FFF2-40B4-BE49-F238E27FC236}">
                <a16:creationId xmlns:a16="http://schemas.microsoft.com/office/drawing/2014/main" id="{37D0B96F-EE23-447C-9003-BE9CD4B9B18B}"/>
              </a:ext>
            </a:extLst>
          </p:cNvPr>
          <p:cNvSpPr txBox="1"/>
          <p:nvPr/>
        </p:nvSpPr>
        <p:spPr>
          <a:xfrm>
            <a:off x="4128130" y="1377518"/>
            <a:ext cx="4188781" cy="923330"/>
          </a:xfrm>
          <a:prstGeom prst="rect">
            <a:avLst/>
          </a:prstGeom>
          <a:noFill/>
        </p:spPr>
        <p:txBody>
          <a:bodyPr wrap="square" rtlCol="0">
            <a:spAutoFit/>
          </a:bodyPr>
          <a:lstStyle/>
          <a:p>
            <a:pPr algn="ctr"/>
            <a:r>
              <a:rPr lang="sl-SI" dirty="0">
                <a:solidFill>
                  <a:schemeClr val="accent1">
                    <a:lumMod val="50000"/>
                  </a:schemeClr>
                </a:solidFill>
              </a:rPr>
              <a:t>SREDNJE STROK. in TEH. IZOBRAŽEVANJE</a:t>
            </a:r>
          </a:p>
          <a:p>
            <a:pPr algn="ctr"/>
            <a:r>
              <a:rPr lang="sl-SI" dirty="0">
                <a:solidFill>
                  <a:schemeClr val="accent1">
                    <a:lumMod val="50000"/>
                  </a:schemeClr>
                </a:solidFill>
              </a:rPr>
              <a:t>4 leta → V. stopnja→ poklicna matura</a:t>
            </a:r>
          </a:p>
          <a:p>
            <a:pPr algn="ctr"/>
            <a:endParaRPr lang="sl-SI" dirty="0">
              <a:solidFill>
                <a:schemeClr val="accent1">
                  <a:lumMod val="50000"/>
                </a:schemeClr>
              </a:solidFill>
            </a:endParaRPr>
          </a:p>
        </p:txBody>
      </p:sp>
      <p:sp>
        <p:nvSpPr>
          <p:cNvPr id="5" name="PoljeZBesedilom 4">
            <a:extLst>
              <a:ext uri="{FF2B5EF4-FFF2-40B4-BE49-F238E27FC236}">
                <a16:creationId xmlns:a16="http://schemas.microsoft.com/office/drawing/2014/main" id="{2B28FC43-2D8B-4348-BCA8-9E4AE3B0F462}"/>
              </a:ext>
            </a:extLst>
          </p:cNvPr>
          <p:cNvSpPr txBox="1"/>
          <p:nvPr/>
        </p:nvSpPr>
        <p:spPr>
          <a:xfrm>
            <a:off x="8238492" y="1377518"/>
            <a:ext cx="3844017" cy="646331"/>
          </a:xfrm>
          <a:prstGeom prst="rect">
            <a:avLst/>
          </a:prstGeom>
          <a:noFill/>
        </p:spPr>
        <p:txBody>
          <a:bodyPr wrap="square" rtlCol="0">
            <a:spAutoFit/>
          </a:bodyPr>
          <a:lstStyle/>
          <a:p>
            <a:pPr algn="ctr"/>
            <a:r>
              <a:rPr lang="sl-SI" dirty="0">
                <a:solidFill>
                  <a:schemeClr val="accent1">
                    <a:lumMod val="50000"/>
                  </a:schemeClr>
                </a:solidFill>
              </a:rPr>
              <a:t>GIMNAZIJE</a:t>
            </a:r>
          </a:p>
          <a:p>
            <a:pPr algn="ctr"/>
            <a:r>
              <a:rPr lang="sl-SI" dirty="0">
                <a:solidFill>
                  <a:schemeClr val="accent1">
                    <a:lumMod val="50000"/>
                  </a:schemeClr>
                </a:solidFill>
              </a:rPr>
              <a:t>4 leta → V. stopnja→ splošna matura</a:t>
            </a:r>
          </a:p>
        </p:txBody>
      </p:sp>
      <p:sp>
        <p:nvSpPr>
          <p:cNvPr id="6" name="Pravokotnik 5">
            <a:extLst>
              <a:ext uri="{FF2B5EF4-FFF2-40B4-BE49-F238E27FC236}">
                <a16:creationId xmlns:a16="http://schemas.microsoft.com/office/drawing/2014/main" id="{E4956A6B-A50C-4A43-B176-D259B938CBB0}"/>
              </a:ext>
            </a:extLst>
          </p:cNvPr>
          <p:cNvSpPr/>
          <p:nvPr/>
        </p:nvSpPr>
        <p:spPr>
          <a:xfrm>
            <a:off x="4440318" y="2116182"/>
            <a:ext cx="3444536" cy="3936655"/>
          </a:xfrm>
          <a:prstGeom prst="rect">
            <a:avLst/>
          </a:prstGeom>
          <a:noFill/>
          <a:ln w="19050">
            <a:solidFill>
              <a:srgbClr val="0070C0"/>
            </a:solidFill>
          </a:ln>
        </p:spPr>
        <p:txBody>
          <a:bodyPr wrap="square">
            <a:spAutoFit/>
          </a:bodyPr>
          <a:lstStyle/>
          <a:p>
            <a:pPr>
              <a:lnSpc>
                <a:spcPct val="150000"/>
              </a:lnSpc>
            </a:pPr>
            <a:r>
              <a:rPr lang="sl-SI" sz="1400" b="1" dirty="0">
                <a:latin typeface="Eras Light ITC" panose="020B0402030504020804" pitchFamily="34" charset="0"/>
              </a:rPr>
              <a:t>ZDRAVSTVENA NEGA </a:t>
            </a:r>
            <a:r>
              <a:rPr lang="sl-SI" sz="1400" dirty="0">
                <a:latin typeface="Eras Light ITC" panose="020B0402030504020804" pitchFamily="34" charset="0"/>
              </a:rPr>
              <a:t>CELJE: 2</a:t>
            </a:r>
          </a:p>
          <a:p>
            <a:pPr>
              <a:lnSpc>
                <a:spcPct val="150000"/>
              </a:lnSpc>
            </a:pPr>
            <a:r>
              <a:rPr lang="sl-SI" sz="1400" b="1" dirty="0">
                <a:latin typeface="Eras Light ITC" panose="020B0402030504020804" pitchFamily="34" charset="0"/>
              </a:rPr>
              <a:t>PREDŠOLSKA VZGOJA </a:t>
            </a:r>
            <a:r>
              <a:rPr lang="sl-SI" sz="1400" dirty="0">
                <a:latin typeface="Eras Light ITC" panose="020B0402030504020804" pitchFamily="34" charset="0"/>
              </a:rPr>
              <a:t>CELJE: 1</a:t>
            </a:r>
          </a:p>
          <a:p>
            <a:pPr>
              <a:lnSpc>
                <a:spcPct val="150000"/>
              </a:lnSpc>
            </a:pPr>
            <a:r>
              <a:rPr lang="sl-SI" sz="1400" dirty="0">
                <a:latin typeface="Eras Light ITC" panose="020B0402030504020804" pitchFamily="34" charset="0"/>
              </a:rPr>
              <a:t>                                        LJUBLJANA: 1</a:t>
            </a:r>
          </a:p>
          <a:p>
            <a:pPr lvl="0">
              <a:lnSpc>
                <a:spcPct val="150000"/>
              </a:lnSpc>
            </a:pPr>
            <a:r>
              <a:rPr lang="sl-SI" sz="1400" b="1" dirty="0">
                <a:solidFill>
                  <a:prstClr val="black"/>
                </a:solidFill>
                <a:latin typeface="Eras Light ITC" panose="020B0402030504020804" pitchFamily="34" charset="0"/>
              </a:rPr>
              <a:t>LOGISTIČNI TEHNIK </a:t>
            </a:r>
            <a:r>
              <a:rPr lang="sl-SI" sz="1400" dirty="0">
                <a:solidFill>
                  <a:prstClr val="black"/>
                </a:solidFill>
                <a:latin typeface="Eras Light ITC" panose="020B0402030504020804" pitchFamily="34" charset="0"/>
              </a:rPr>
              <a:t>CELJE: 1</a:t>
            </a:r>
          </a:p>
          <a:p>
            <a:pPr>
              <a:lnSpc>
                <a:spcPct val="150000"/>
              </a:lnSpc>
            </a:pPr>
            <a:r>
              <a:rPr lang="sl-SI" sz="1400" b="1" dirty="0">
                <a:latin typeface="Eras Light ITC" panose="020B0402030504020804" pitchFamily="34" charset="0"/>
              </a:rPr>
              <a:t>TEHNIK RAČUNALNIŠTVA </a:t>
            </a:r>
            <a:r>
              <a:rPr lang="sl-SI" sz="1400" dirty="0">
                <a:latin typeface="Eras Light ITC" panose="020B0402030504020804" pitchFamily="34" charset="0"/>
              </a:rPr>
              <a:t>CELJE: 1</a:t>
            </a:r>
          </a:p>
          <a:p>
            <a:pPr>
              <a:lnSpc>
                <a:spcPct val="150000"/>
              </a:lnSpc>
            </a:pPr>
            <a:r>
              <a:rPr lang="sl-SI" sz="1400" dirty="0">
                <a:latin typeface="Eras Light ITC" panose="020B0402030504020804" pitchFamily="34" charset="0"/>
              </a:rPr>
              <a:t>                                               KRANJ: 1</a:t>
            </a:r>
          </a:p>
          <a:p>
            <a:pPr>
              <a:lnSpc>
                <a:spcPct val="150000"/>
              </a:lnSpc>
            </a:pPr>
            <a:r>
              <a:rPr lang="sl-SI" sz="1400" b="1" dirty="0">
                <a:latin typeface="Eras Light ITC" panose="020B0402030504020804" pitchFamily="34" charset="0"/>
              </a:rPr>
              <a:t>TEHNIK</a:t>
            </a:r>
            <a:r>
              <a:rPr lang="sl-SI" sz="1400" dirty="0">
                <a:latin typeface="Eras Light ITC" panose="020B0402030504020804" pitchFamily="34" charset="0"/>
              </a:rPr>
              <a:t> </a:t>
            </a:r>
            <a:r>
              <a:rPr lang="sl-SI" sz="1400" b="1" dirty="0">
                <a:latin typeface="Eras Light ITC" panose="020B0402030504020804" pitchFamily="34" charset="0"/>
              </a:rPr>
              <a:t>MEHATRONIKE </a:t>
            </a:r>
            <a:r>
              <a:rPr lang="sl-SI" sz="1400" dirty="0">
                <a:latin typeface="Eras Light ITC" panose="020B0402030504020804" pitchFamily="34" charset="0"/>
              </a:rPr>
              <a:t>CELJE: 1</a:t>
            </a:r>
          </a:p>
          <a:p>
            <a:pPr>
              <a:lnSpc>
                <a:spcPct val="150000"/>
              </a:lnSpc>
            </a:pPr>
            <a:r>
              <a:rPr lang="sl-SI" sz="1400" b="1" dirty="0">
                <a:latin typeface="Eras Light ITC" panose="020B0402030504020804" pitchFamily="34" charset="0"/>
              </a:rPr>
              <a:t>EKONOMSKI TEHNIK </a:t>
            </a:r>
            <a:r>
              <a:rPr lang="sl-SI" sz="1400" dirty="0">
                <a:latin typeface="Eras Light ITC" panose="020B0402030504020804" pitchFamily="34" charset="0"/>
              </a:rPr>
              <a:t>CELJE: 1</a:t>
            </a:r>
          </a:p>
          <a:p>
            <a:pPr>
              <a:lnSpc>
                <a:spcPct val="150000"/>
              </a:lnSpc>
            </a:pPr>
            <a:r>
              <a:rPr lang="sl-SI" sz="1400" b="1" dirty="0">
                <a:latin typeface="Eras Light ITC" panose="020B0402030504020804" pitchFamily="34" charset="0"/>
              </a:rPr>
              <a:t>TEHNIK VAROVANJA </a:t>
            </a:r>
            <a:r>
              <a:rPr lang="sl-SI" sz="1400" dirty="0">
                <a:latin typeface="Eras Light ITC" panose="020B0402030504020804" pitchFamily="34" charset="0"/>
              </a:rPr>
              <a:t>CELJE: 1</a:t>
            </a:r>
          </a:p>
          <a:p>
            <a:pPr>
              <a:lnSpc>
                <a:spcPct val="150000"/>
              </a:lnSpc>
            </a:pPr>
            <a:r>
              <a:rPr lang="sl-SI" sz="1400" b="1" dirty="0">
                <a:latin typeface="Eras Light ITC" panose="020B0402030504020804" pitchFamily="34" charset="0"/>
              </a:rPr>
              <a:t>VETERINARSKI TEHNIK </a:t>
            </a:r>
            <a:r>
              <a:rPr lang="sl-SI" sz="1400" dirty="0">
                <a:latin typeface="Eras Light ITC" panose="020B0402030504020804" pitchFamily="34" charset="0"/>
              </a:rPr>
              <a:t>LJUBLJANA: 1</a:t>
            </a:r>
          </a:p>
          <a:p>
            <a:pPr>
              <a:lnSpc>
                <a:spcPct val="150000"/>
              </a:lnSpc>
            </a:pPr>
            <a:r>
              <a:rPr lang="sl-SI" sz="1400" b="1" dirty="0">
                <a:latin typeface="Eras Light ITC" panose="020B0402030504020804" pitchFamily="34" charset="0"/>
              </a:rPr>
              <a:t>TEHNIK OBLIKOVANJA </a:t>
            </a:r>
            <a:r>
              <a:rPr lang="sl-SI" sz="1400" dirty="0">
                <a:latin typeface="Eras Light ITC" panose="020B0402030504020804" pitchFamily="34" charset="0"/>
              </a:rPr>
              <a:t>LJUBLJANA: 2</a:t>
            </a:r>
          </a:p>
          <a:p>
            <a:pPr>
              <a:lnSpc>
                <a:spcPct val="150000"/>
              </a:lnSpc>
            </a:pPr>
            <a:r>
              <a:rPr lang="sl-SI" sz="1400" b="1" dirty="0">
                <a:latin typeface="Eras Light ITC" panose="020B0402030504020804" pitchFamily="34" charset="0"/>
              </a:rPr>
              <a:t>LESARSKI TEHNIK </a:t>
            </a:r>
            <a:r>
              <a:rPr lang="sl-SI" sz="1400" dirty="0">
                <a:latin typeface="Eras Light ITC" panose="020B0402030504020804" pitchFamily="34" charset="0"/>
              </a:rPr>
              <a:t>ŠKOFJA LOKA: 1</a:t>
            </a:r>
            <a:endParaRPr lang="sl-SI" dirty="0"/>
          </a:p>
        </p:txBody>
      </p:sp>
      <p:sp>
        <p:nvSpPr>
          <p:cNvPr id="7" name="Pravokotnik 6">
            <a:extLst>
              <a:ext uri="{FF2B5EF4-FFF2-40B4-BE49-F238E27FC236}">
                <a16:creationId xmlns:a16="http://schemas.microsoft.com/office/drawing/2014/main" id="{3E1DCC99-AC60-484D-AD90-E8000014E4E1}"/>
              </a:ext>
            </a:extLst>
          </p:cNvPr>
          <p:cNvSpPr/>
          <p:nvPr/>
        </p:nvSpPr>
        <p:spPr>
          <a:xfrm>
            <a:off x="8439712" y="2116182"/>
            <a:ext cx="3441576" cy="1351332"/>
          </a:xfrm>
          <a:prstGeom prst="rect">
            <a:avLst/>
          </a:prstGeom>
          <a:noFill/>
          <a:ln w="28575">
            <a:solidFill>
              <a:schemeClr val="accent4"/>
            </a:solidFill>
          </a:ln>
        </p:spPr>
        <p:txBody>
          <a:bodyPr wrap="square">
            <a:spAutoFit/>
          </a:bodyPr>
          <a:lstStyle/>
          <a:p>
            <a:pPr>
              <a:lnSpc>
                <a:spcPct val="150000"/>
              </a:lnSpc>
            </a:pPr>
            <a:r>
              <a:rPr lang="sl-SI" sz="1400" dirty="0">
                <a:latin typeface="Eras Light ITC" panose="020B0402030504020804" pitchFamily="34" charset="0"/>
              </a:rPr>
              <a:t>GIMNAZIJA CELJE CENTER: 3</a:t>
            </a:r>
          </a:p>
          <a:p>
            <a:pPr>
              <a:lnSpc>
                <a:spcPct val="150000"/>
              </a:lnSpc>
            </a:pPr>
            <a:r>
              <a:rPr lang="sl-SI" sz="1400" dirty="0">
                <a:latin typeface="Eras Light ITC" panose="020B0402030504020804" pitchFamily="34" charset="0"/>
              </a:rPr>
              <a:t>GIMNAZIJA VELENJE: 2</a:t>
            </a:r>
          </a:p>
          <a:p>
            <a:pPr>
              <a:lnSpc>
                <a:spcPct val="150000"/>
              </a:lnSpc>
            </a:pPr>
            <a:r>
              <a:rPr lang="sl-SI" sz="1400" dirty="0">
                <a:latin typeface="Eras Light ITC" panose="020B0402030504020804" pitchFamily="34" charset="0"/>
              </a:rPr>
              <a:t>III. GIMNAZIJA MARIBOR: 1</a:t>
            </a:r>
          </a:p>
          <a:p>
            <a:pPr>
              <a:lnSpc>
                <a:spcPct val="150000"/>
              </a:lnSpc>
            </a:pPr>
            <a:r>
              <a:rPr lang="sl-SI" sz="1400" dirty="0">
                <a:latin typeface="Eras Light ITC" panose="020B0402030504020804" pitchFamily="34" charset="0"/>
              </a:rPr>
              <a:t>ŠKOFIJSKA KLASIČNA GIMNAZIJA LJ: 1</a:t>
            </a:r>
            <a:endParaRPr lang="sl-SI" dirty="0"/>
          </a:p>
        </p:txBody>
      </p:sp>
      <p:sp>
        <p:nvSpPr>
          <p:cNvPr id="8" name="Pravokotnik 7">
            <a:extLst>
              <a:ext uri="{FF2B5EF4-FFF2-40B4-BE49-F238E27FC236}">
                <a16:creationId xmlns:a16="http://schemas.microsoft.com/office/drawing/2014/main" id="{BA1D83A5-007C-4FC9-9698-55F2FB0C8842}"/>
              </a:ext>
            </a:extLst>
          </p:cNvPr>
          <p:cNvSpPr/>
          <p:nvPr/>
        </p:nvSpPr>
        <p:spPr>
          <a:xfrm>
            <a:off x="443884" y="2116182"/>
            <a:ext cx="3441576" cy="1674497"/>
          </a:xfrm>
          <a:prstGeom prst="rect">
            <a:avLst/>
          </a:prstGeom>
          <a:noFill/>
          <a:ln w="28575">
            <a:solidFill>
              <a:srgbClr val="FFB9B9"/>
            </a:solidFill>
          </a:ln>
        </p:spPr>
        <p:txBody>
          <a:bodyPr wrap="square">
            <a:spAutoFit/>
          </a:bodyPr>
          <a:lstStyle/>
          <a:p>
            <a:pPr>
              <a:lnSpc>
                <a:spcPct val="150000"/>
              </a:lnSpc>
            </a:pPr>
            <a:r>
              <a:rPr lang="sl-SI" sz="1400" b="1" dirty="0">
                <a:latin typeface="Eras Light ITC" panose="020B0402030504020804" pitchFamily="34" charset="0"/>
              </a:rPr>
              <a:t>AVTOKAROSERIST</a:t>
            </a:r>
            <a:r>
              <a:rPr lang="sl-SI" sz="1400" dirty="0">
                <a:latin typeface="Eras Light ITC" panose="020B0402030504020804" pitchFamily="34" charset="0"/>
              </a:rPr>
              <a:t> CELJE: 1</a:t>
            </a:r>
          </a:p>
          <a:p>
            <a:pPr>
              <a:lnSpc>
                <a:spcPct val="150000"/>
              </a:lnSpc>
            </a:pPr>
            <a:r>
              <a:rPr lang="sl-SI" sz="1400" b="1" dirty="0">
                <a:latin typeface="Eras Light ITC" panose="020B0402030504020804" pitchFamily="34" charset="0"/>
              </a:rPr>
              <a:t>AVTOSERVISER</a:t>
            </a:r>
            <a:r>
              <a:rPr lang="sl-SI" sz="1400" dirty="0">
                <a:latin typeface="Eras Light ITC" panose="020B0402030504020804" pitchFamily="34" charset="0"/>
              </a:rPr>
              <a:t> CELJE: 2</a:t>
            </a:r>
          </a:p>
          <a:p>
            <a:pPr>
              <a:lnSpc>
                <a:spcPct val="150000"/>
              </a:lnSpc>
            </a:pPr>
            <a:r>
              <a:rPr lang="sl-SI" sz="1400" b="1" dirty="0">
                <a:latin typeface="Eras Light ITC" panose="020B0402030504020804" pitchFamily="34" charset="0"/>
              </a:rPr>
              <a:t>STROJNI MEHANIK – </a:t>
            </a:r>
            <a:r>
              <a:rPr lang="sl-SI" sz="1400" b="1" dirty="0">
                <a:solidFill>
                  <a:schemeClr val="accent1">
                    <a:lumMod val="50000"/>
                  </a:schemeClr>
                </a:solidFill>
                <a:latin typeface="Eras Light ITC" panose="020B0402030504020804" pitchFamily="34" charset="0"/>
              </a:rPr>
              <a:t>V*</a:t>
            </a:r>
            <a:r>
              <a:rPr lang="sl-SI" sz="1400" b="1" dirty="0">
                <a:latin typeface="Eras Light ITC" panose="020B0402030504020804" pitchFamily="34" charset="0"/>
              </a:rPr>
              <a:t>. </a:t>
            </a:r>
            <a:r>
              <a:rPr lang="sl-SI" sz="1400" dirty="0">
                <a:latin typeface="Eras Light ITC" panose="020B0402030504020804" pitchFamily="34" charset="0"/>
              </a:rPr>
              <a:t>VELENJE: 2</a:t>
            </a:r>
          </a:p>
          <a:p>
            <a:pPr>
              <a:lnSpc>
                <a:spcPct val="150000"/>
              </a:lnSpc>
            </a:pPr>
            <a:r>
              <a:rPr lang="sl-SI" sz="1400" b="1" dirty="0">
                <a:latin typeface="Eras Light ITC" panose="020B0402030504020804" pitchFamily="34" charset="0"/>
              </a:rPr>
              <a:t>ELEKTRIKAR: </a:t>
            </a:r>
            <a:r>
              <a:rPr lang="sl-SI" sz="1400" dirty="0">
                <a:latin typeface="Eras Light ITC" panose="020B0402030504020804" pitchFamily="34" charset="0"/>
              </a:rPr>
              <a:t>VELENJE: 1</a:t>
            </a:r>
          </a:p>
          <a:p>
            <a:pPr>
              <a:lnSpc>
                <a:spcPct val="150000"/>
              </a:lnSpc>
            </a:pPr>
            <a:r>
              <a:rPr lang="sl-SI" sz="1400" b="1" dirty="0">
                <a:latin typeface="Eras Light ITC" panose="020B0402030504020804" pitchFamily="34" charset="0"/>
              </a:rPr>
              <a:t>PEČAR- POLAGALEC TALNIH OBLOG </a:t>
            </a:r>
            <a:r>
              <a:rPr lang="sl-SI" sz="1400" dirty="0">
                <a:latin typeface="Eras Light ITC" panose="020B0402030504020804" pitchFamily="34" charset="0"/>
              </a:rPr>
              <a:t>LJ: 1</a:t>
            </a:r>
          </a:p>
        </p:txBody>
      </p:sp>
    </p:spTree>
    <p:extLst>
      <p:ext uri="{BB962C8B-B14F-4D97-AF65-F5344CB8AC3E}">
        <p14:creationId xmlns:p14="http://schemas.microsoft.com/office/powerpoint/2010/main" val="268539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33FE-E167-4F1D-9CBD-374CEEE3AC45}"/>
              </a:ext>
            </a:extLst>
          </p:cNvPr>
          <p:cNvSpPr txBox="1">
            <a:spLocks noChangeArrowheads="1"/>
          </p:cNvSpPr>
          <p:nvPr/>
        </p:nvSpPr>
        <p:spPr>
          <a:xfrm>
            <a:off x="964721" y="255878"/>
            <a:ext cx="10515600" cy="986996"/>
          </a:xfrm>
          <a:prstGeom prst="rect">
            <a:avLst/>
          </a:prstGeom>
        </p:spPr>
        <p:txBody>
          <a:bodyPr vert="horz" lIns="121920" tIns="60960" rIns="121920" bIns="6096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783">
              <a:defRPr/>
            </a:pPr>
            <a:r>
              <a:rPr lang="sl-SI" altLang="sl-SI" sz="3300" dirty="0">
                <a:solidFill>
                  <a:srgbClr val="4472C4">
                    <a:lumMod val="50000"/>
                  </a:srgbClr>
                </a:solidFill>
                <a:latin typeface="Calibri Light" panose="020F0302020204030204"/>
                <a:sym typeface="Arial"/>
              </a:rPr>
              <a:t>OŠ LJUBNO OB SAVINJI → STANJE PRIJAV  april 2023</a:t>
            </a:r>
          </a:p>
        </p:txBody>
      </p:sp>
      <p:sp>
        <p:nvSpPr>
          <p:cNvPr id="3" name="PoljeZBesedilom 2">
            <a:extLst>
              <a:ext uri="{FF2B5EF4-FFF2-40B4-BE49-F238E27FC236}">
                <a16:creationId xmlns:a16="http://schemas.microsoft.com/office/drawing/2014/main" id="{CA8408D6-1350-4E5C-A2DE-A57CF4CAE1AB}"/>
              </a:ext>
            </a:extLst>
          </p:cNvPr>
          <p:cNvSpPr txBox="1"/>
          <p:nvPr/>
        </p:nvSpPr>
        <p:spPr>
          <a:xfrm>
            <a:off x="109491" y="1377518"/>
            <a:ext cx="4110362" cy="646331"/>
          </a:xfrm>
          <a:prstGeom prst="rect">
            <a:avLst/>
          </a:prstGeom>
          <a:noFill/>
        </p:spPr>
        <p:txBody>
          <a:bodyPr wrap="square" rtlCol="0">
            <a:spAutoFit/>
          </a:bodyPr>
          <a:lstStyle/>
          <a:p>
            <a:pPr algn="ctr"/>
            <a:r>
              <a:rPr lang="sl-SI" dirty="0">
                <a:solidFill>
                  <a:schemeClr val="accent1">
                    <a:lumMod val="50000"/>
                  </a:schemeClr>
                </a:solidFill>
              </a:rPr>
              <a:t>SREDNJE POKLICNO IZOBRAŽEVANJE</a:t>
            </a:r>
          </a:p>
          <a:p>
            <a:pPr algn="ctr"/>
            <a:r>
              <a:rPr lang="sl-SI" dirty="0">
                <a:solidFill>
                  <a:schemeClr val="accent1">
                    <a:lumMod val="50000"/>
                  </a:schemeClr>
                </a:solidFill>
              </a:rPr>
              <a:t>3 leta → IV. stopnja → zaključni izpit</a:t>
            </a:r>
          </a:p>
        </p:txBody>
      </p:sp>
      <p:sp>
        <p:nvSpPr>
          <p:cNvPr id="4" name="PoljeZBesedilom 3">
            <a:extLst>
              <a:ext uri="{FF2B5EF4-FFF2-40B4-BE49-F238E27FC236}">
                <a16:creationId xmlns:a16="http://schemas.microsoft.com/office/drawing/2014/main" id="{37D0B96F-EE23-447C-9003-BE9CD4B9B18B}"/>
              </a:ext>
            </a:extLst>
          </p:cNvPr>
          <p:cNvSpPr txBox="1"/>
          <p:nvPr/>
        </p:nvSpPr>
        <p:spPr>
          <a:xfrm>
            <a:off x="4128130" y="1377518"/>
            <a:ext cx="4188781" cy="923330"/>
          </a:xfrm>
          <a:prstGeom prst="rect">
            <a:avLst/>
          </a:prstGeom>
          <a:noFill/>
        </p:spPr>
        <p:txBody>
          <a:bodyPr wrap="square" rtlCol="0">
            <a:spAutoFit/>
          </a:bodyPr>
          <a:lstStyle/>
          <a:p>
            <a:pPr algn="ctr"/>
            <a:r>
              <a:rPr lang="sl-SI" dirty="0">
                <a:solidFill>
                  <a:schemeClr val="accent1">
                    <a:lumMod val="50000"/>
                  </a:schemeClr>
                </a:solidFill>
              </a:rPr>
              <a:t>SREDNJE STROK. in TEH. IZOBRAŽEVANJE</a:t>
            </a:r>
          </a:p>
          <a:p>
            <a:pPr algn="ctr"/>
            <a:r>
              <a:rPr lang="sl-SI" dirty="0">
                <a:solidFill>
                  <a:schemeClr val="accent1">
                    <a:lumMod val="50000"/>
                  </a:schemeClr>
                </a:solidFill>
              </a:rPr>
              <a:t>4 leta → V. stopnja→ poklicna matura</a:t>
            </a:r>
          </a:p>
          <a:p>
            <a:pPr algn="ctr"/>
            <a:endParaRPr lang="sl-SI" dirty="0">
              <a:solidFill>
                <a:schemeClr val="accent1">
                  <a:lumMod val="50000"/>
                </a:schemeClr>
              </a:solidFill>
            </a:endParaRPr>
          </a:p>
        </p:txBody>
      </p:sp>
      <p:sp>
        <p:nvSpPr>
          <p:cNvPr id="5" name="PoljeZBesedilom 4">
            <a:extLst>
              <a:ext uri="{FF2B5EF4-FFF2-40B4-BE49-F238E27FC236}">
                <a16:creationId xmlns:a16="http://schemas.microsoft.com/office/drawing/2014/main" id="{2B28FC43-2D8B-4348-BCA8-9E4AE3B0F462}"/>
              </a:ext>
            </a:extLst>
          </p:cNvPr>
          <p:cNvSpPr txBox="1"/>
          <p:nvPr/>
        </p:nvSpPr>
        <p:spPr>
          <a:xfrm>
            <a:off x="8238492" y="1377518"/>
            <a:ext cx="3844017" cy="646331"/>
          </a:xfrm>
          <a:prstGeom prst="rect">
            <a:avLst/>
          </a:prstGeom>
          <a:noFill/>
        </p:spPr>
        <p:txBody>
          <a:bodyPr wrap="square" rtlCol="0">
            <a:spAutoFit/>
          </a:bodyPr>
          <a:lstStyle/>
          <a:p>
            <a:pPr algn="ctr"/>
            <a:r>
              <a:rPr lang="sl-SI" dirty="0">
                <a:solidFill>
                  <a:schemeClr val="accent1">
                    <a:lumMod val="50000"/>
                  </a:schemeClr>
                </a:solidFill>
              </a:rPr>
              <a:t>GIMNAZIJE</a:t>
            </a:r>
          </a:p>
          <a:p>
            <a:pPr algn="ctr"/>
            <a:r>
              <a:rPr lang="sl-SI" dirty="0">
                <a:solidFill>
                  <a:schemeClr val="accent1">
                    <a:lumMod val="50000"/>
                  </a:schemeClr>
                </a:solidFill>
              </a:rPr>
              <a:t>4 leta → V. stopnja→ splošna matura</a:t>
            </a:r>
          </a:p>
        </p:txBody>
      </p:sp>
      <p:sp>
        <p:nvSpPr>
          <p:cNvPr id="6" name="Pravokotnik 5">
            <a:extLst>
              <a:ext uri="{FF2B5EF4-FFF2-40B4-BE49-F238E27FC236}">
                <a16:creationId xmlns:a16="http://schemas.microsoft.com/office/drawing/2014/main" id="{E4956A6B-A50C-4A43-B176-D259B938CBB0}"/>
              </a:ext>
            </a:extLst>
          </p:cNvPr>
          <p:cNvSpPr/>
          <p:nvPr/>
        </p:nvSpPr>
        <p:spPr>
          <a:xfrm>
            <a:off x="4440318" y="2116182"/>
            <a:ext cx="3444536" cy="3816429"/>
          </a:xfrm>
          <a:prstGeom prst="rect">
            <a:avLst/>
          </a:prstGeom>
          <a:solidFill>
            <a:srgbClr val="DAE9F6"/>
          </a:solidFill>
        </p:spPr>
        <p:txBody>
          <a:bodyPr wrap="square">
            <a:spAutoFit/>
          </a:bodyPr>
          <a:lstStyle/>
          <a:p>
            <a:pPr algn="ctr"/>
            <a:r>
              <a:rPr lang="sl-SI" sz="1400" b="1" dirty="0">
                <a:latin typeface="Eras Light ITC" panose="020B0402030504020804" pitchFamily="34" charset="0"/>
              </a:rPr>
              <a:t> </a:t>
            </a:r>
            <a:r>
              <a:rPr lang="sl-SI" b="1" dirty="0">
                <a:latin typeface="Eras Light ITC" panose="020B0402030504020804" pitchFamily="34" charset="0"/>
              </a:rPr>
              <a:t>14</a:t>
            </a:r>
            <a:r>
              <a:rPr lang="sl-SI" sz="1400" b="1" dirty="0">
                <a:latin typeface="Eras Light ITC" panose="020B0402030504020804" pitchFamily="34" charset="0"/>
              </a:rPr>
              <a:t> </a:t>
            </a:r>
            <a:r>
              <a:rPr lang="sl-SI" b="1" dirty="0">
                <a:solidFill>
                  <a:prstClr val="black"/>
                </a:solidFill>
                <a:latin typeface="Calibri Light" panose="020F0302020204030204"/>
              </a:rPr>
              <a:t>UČENCEV</a:t>
            </a:r>
            <a:endParaRPr lang="sl-SI" sz="1400" dirty="0">
              <a:latin typeface="Eras Light ITC" panose="020B0402030504020804" pitchFamily="34" charset="0"/>
            </a:endParaRPr>
          </a:p>
          <a:p>
            <a:r>
              <a:rPr lang="sl-SI" sz="1400" dirty="0">
                <a:latin typeface="Eras Light ITC" panose="020B0402030504020804" pitchFamily="34" charset="0"/>
              </a:rPr>
              <a:t>8</a:t>
            </a:r>
            <a:r>
              <a:rPr lang="nn-NO" sz="1400" dirty="0">
                <a:latin typeface="Eras Light ITC" panose="020B0402030504020804" pitchFamily="34" charset="0"/>
              </a:rPr>
              <a:t> CELJE</a:t>
            </a:r>
          </a:p>
          <a:p>
            <a:r>
              <a:rPr lang="sl-SI" sz="1400" dirty="0">
                <a:latin typeface="Eras Light ITC" panose="020B0402030504020804" pitchFamily="34" charset="0"/>
              </a:rPr>
              <a:t>4 LJUBLJANA</a:t>
            </a:r>
            <a:r>
              <a:rPr lang="nn-NO" sz="1400" dirty="0">
                <a:latin typeface="Eras Light ITC" panose="020B0402030504020804" pitchFamily="34" charset="0"/>
              </a:rPr>
              <a:t> </a:t>
            </a:r>
          </a:p>
          <a:p>
            <a:r>
              <a:rPr lang="nn-NO" sz="1400" dirty="0">
                <a:latin typeface="Eras Light ITC" panose="020B0402030504020804" pitchFamily="34" charset="0"/>
              </a:rPr>
              <a:t>1 </a:t>
            </a:r>
            <a:r>
              <a:rPr lang="sl-SI" sz="1400" dirty="0">
                <a:latin typeface="Eras Light ITC" panose="020B0402030504020804" pitchFamily="34" charset="0"/>
              </a:rPr>
              <a:t>KRANJ</a:t>
            </a:r>
          </a:p>
          <a:p>
            <a:r>
              <a:rPr lang="sl-SI" sz="1400" dirty="0">
                <a:latin typeface="Eras Light ITC" panose="020B0402030504020804" pitchFamily="34" charset="0"/>
              </a:rPr>
              <a:t>1 ŠKOFJA LOKA</a:t>
            </a:r>
            <a:endParaRPr lang="sl-SI" sz="1400" b="1" dirty="0">
              <a:latin typeface="Eras Light ITC" panose="020B0402030504020804" pitchFamily="34" charset="0"/>
            </a:endParaRPr>
          </a:p>
          <a:p>
            <a:endParaRPr lang="sl-SI" sz="1400" b="1" dirty="0">
              <a:latin typeface="Eras Light ITC" panose="020B0402030504020804" pitchFamily="34" charset="0"/>
            </a:endParaRPr>
          </a:p>
          <a:p>
            <a:pPr lvl="0"/>
            <a:r>
              <a:rPr lang="sl-SI" sz="1400" dirty="0">
                <a:solidFill>
                  <a:prstClr val="black"/>
                </a:solidFill>
                <a:latin typeface="Eras Light ITC" panose="020B0402030504020804" pitchFamily="34" charset="0"/>
              </a:rPr>
              <a:t>razvrščeni v 10 različnih programov</a:t>
            </a:r>
          </a:p>
          <a:p>
            <a:pPr lvl="0"/>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sl-SI" sz="1400" b="1" dirty="0">
              <a:latin typeface="Eras Light ITC" panose="020B0402030504020804" pitchFamily="34" charset="0"/>
            </a:endParaRPr>
          </a:p>
          <a:p>
            <a:endParaRPr lang="nn-NO" sz="1400" dirty="0">
              <a:latin typeface="Eras Light ITC" panose="020B0402030504020804" pitchFamily="34" charset="0"/>
            </a:endParaRPr>
          </a:p>
        </p:txBody>
      </p:sp>
      <p:sp>
        <p:nvSpPr>
          <p:cNvPr id="7" name="Pravokotnik 6">
            <a:extLst>
              <a:ext uri="{FF2B5EF4-FFF2-40B4-BE49-F238E27FC236}">
                <a16:creationId xmlns:a16="http://schemas.microsoft.com/office/drawing/2014/main" id="{3E1DCC99-AC60-484D-AD90-E8000014E4E1}"/>
              </a:ext>
            </a:extLst>
          </p:cNvPr>
          <p:cNvSpPr/>
          <p:nvPr/>
        </p:nvSpPr>
        <p:spPr>
          <a:xfrm>
            <a:off x="8439712" y="2106446"/>
            <a:ext cx="3441576" cy="1877437"/>
          </a:xfrm>
          <a:prstGeom prst="rect">
            <a:avLst/>
          </a:prstGeom>
          <a:solidFill>
            <a:srgbClr val="FFF6D9"/>
          </a:solidFill>
        </p:spPr>
        <p:txBody>
          <a:bodyPr wrap="square">
            <a:spAutoFit/>
          </a:bodyPr>
          <a:lstStyle/>
          <a:p>
            <a:pPr lvl="0" algn="ctr"/>
            <a:r>
              <a:rPr lang="sl-SI" sz="1400" b="1" dirty="0">
                <a:solidFill>
                  <a:prstClr val="black"/>
                </a:solidFill>
                <a:latin typeface="Eras Light ITC" panose="020B0402030504020804" pitchFamily="34" charset="0"/>
              </a:rPr>
              <a:t> </a:t>
            </a:r>
            <a:r>
              <a:rPr lang="sl-SI" b="1" dirty="0">
                <a:solidFill>
                  <a:prstClr val="black"/>
                </a:solidFill>
                <a:latin typeface="Eras Light ITC" panose="020B0402030504020804" pitchFamily="34" charset="0"/>
              </a:rPr>
              <a:t>7 </a:t>
            </a:r>
            <a:r>
              <a:rPr lang="sl-SI" b="1" dirty="0">
                <a:solidFill>
                  <a:prstClr val="black"/>
                </a:solidFill>
                <a:latin typeface="Calibri Light" panose="020F0302020204030204"/>
              </a:rPr>
              <a:t>UČENCEV</a:t>
            </a:r>
            <a:endParaRPr lang="sl-SI" sz="1400" dirty="0">
              <a:solidFill>
                <a:prstClr val="black"/>
              </a:solidFill>
              <a:latin typeface="Eras Light ITC" panose="020B0402030504020804" pitchFamily="34" charset="0"/>
            </a:endParaRPr>
          </a:p>
          <a:p>
            <a:pPr lvl="0"/>
            <a:r>
              <a:rPr lang="nn-NO" sz="1400" dirty="0">
                <a:solidFill>
                  <a:prstClr val="black"/>
                </a:solidFill>
                <a:latin typeface="Eras Light ITC" panose="020B0402030504020804" pitchFamily="34" charset="0"/>
              </a:rPr>
              <a:t>3 CELJE</a:t>
            </a:r>
          </a:p>
          <a:p>
            <a:pPr lvl="0"/>
            <a:r>
              <a:rPr lang="sl-SI" sz="1400" dirty="0">
                <a:solidFill>
                  <a:prstClr val="black"/>
                </a:solidFill>
                <a:latin typeface="Eras Light ITC" panose="020B0402030504020804" pitchFamily="34" charset="0"/>
              </a:rPr>
              <a:t>2 VELENJE</a:t>
            </a:r>
            <a:r>
              <a:rPr lang="nn-NO" sz="1400" dirty="0">
                <a:solidFill>
                  <a:prstClr val="black"/>
                </a:solidFill>
                <a:latin typeface="Eras Light ITC" panose="020B0402030504020804" pitchFamily="34" charset="0"/>
              </a:rPr>
              <a:t> </a:t>
            </a:r>
          </a:p>
          <a:p>
            <a:pPr lvl="0"/>
            <a:r>
              <a:rPr lang="nn-NO" sz="1400" dirty="0">
                <a:solidFill>
                  <a:prstClr val="black"/>
                </a:solidFill>
                <a:latin typeface="Eras Light ITC" panose="020B0402030504020804" pitchFamily="34" charset="0"/>
              </a:rPr>
              <a:t>1 </a:t>
            </a:r>
            <a:r>
              <a:rPr lang="sl-SI" sz="1400" dirty="0">
                <a:solidFill>
                  <a:prstClr val="black"/>
                </a:solidFill>
                <a:latin typeface="Eras Light ITC" panose="020B0402030504020804" pitchFamily="34" charset="0"/>
              </a:rPr>
              <a:t>MARIBOR</a:t>
            </a:r>
          </a:p>
          <a:p>
            <a:pPr lvl="0"/>
            <a:r>
              <a:rPr lang="sl-SI" sz="1400" dirty="0">
                <a:solidFill>
                  <a:prstClr val="black"/>
                </a:solidFill>
                <a:latin typeface="Eras Light ITC" panose="020B0402030504020804" pitchFamily="34" charset="0"/>
              </a:rPr>
              <a:t>1 LJUBLJANA</a:t>
            </a:r>
          </a:p>
          <a:p>
            <a:pPr lvl="0"/>
            <a:endParaRPr lang="sl-SI" sz="1400" b="1" dirty="0">
              <a:solidFill>
                <a:prstClr val="black"/>
              </a:solidFill>
              <a:latin typeface="Eras Light ITC" panose="020B0402030504020804" pitchFamily="34" charset="0"/>
            </a:endParaRPr>
          </a:p>
          <a:p>
            <a:pPr lvl="0"/>
            <a:r>
              <a:rPr lang="sl-SI" sz="1400" dirty="0">
                <a:solidFill>
                  <a:prstClr val="black"/>
                </a:solidFill>
                <a:latin typeface="Eras Light ITC" panose="020B0402030504020804" pitchFamily="34" charset="0"/>
              </a:rPr>
              <a:t>razvrščeni v 3 različne gimnazijske programe</a:t>
            </a:r>
          </a:p>
          <a:p>
            <a:pPr lvl="0"/>
            <a:endParaRPr lang="sl-SI" sz="1400" dirty="0">
              <a:solidFill>
                <a:prstClr val="black"/>
              </a:solidFill>
              <a:latin typeface="Eras Light ITC" panose="020B0402030504020804" pitchFamily="34" charset="0"/>
            </a:endParaRPr>
          </a:p>
        </p:txBody>
      </p:sp>
      <p:sp>
        <p:nvSpPr>
          <p:cNvPr id="8" name="Pravokotnik 7">
            <a:extLst>
              <a:ext uri="{FF2B5EF4-FFF2-40B4-BE49-F238E27FC236}">
                <a16:creationId xmlns:a16="http://schemas.microsoft.com/office/drawing/2014/main" id="{BA1D83A5-007C-4FC9-9698-55F2FB0C8842}"/>
              </a:ext>
            </a:extLst>
          </p:cNvPr>
          <p:cNvSpPr/>
          <p:nvPr/>
        </p:nvSpPr>
        <p:spPr>
          <a:xfrm>
            <a:off x="443884" y="2116182"/>
            <a:ext cx="3441576" cy="1877437"/>
          </a:xfrm>
          <a:prstGeom prst="rect">
            <a:avLst/>
          </a:prstGeom>
          <a:solidFill>
            <a:srgbClr val="FFD5D5"/>
          </a:solidFill>
        </p:spPr>
        <p:txBody>
          <a:bodyPr wrap="square">
            <a:spAutoFit/>
          </a:bodyPr>
          <a:lstStyle/>
          <a:p>
            <a:pPr algn="ctr"/>
            <a:r>
              <a:rPr lang="sl-SI" b="1" dirty="0">
                <a:latin typeface="Eras Light ITC" panose="020B0402030504020804" pitchFamily="34" charset="0"/>
              </a:rPr>
              <a:t>7  </a:t>
            </a:r>
            <a:r>
              <a:rPr lang="sl-SI" b="1" dirty="0">
                <a:latin typeface="+mj-lt"/>
              </a:rPr>
              <a:t>UČENCEV</a:t>
            </a:r>
            <a:endParaRPr lang="sl-SI" sz="1400" dirty="0">
              <a:latin typeface="+mj-lt"/>
            </a:endParaRPr>
          </a:p>
          <a:p>
            <a:r>
              <a:rPr lang="sl-SI" sz="1400" dirty="0">
                <a:latin typeface="Eras Light ITC" panose="020B0402030504020804" pitchFamily="34" charset="0"/>
              </a:rPr>
              <a:t>3 CELJE</a:t>
            </a:r>
          </a:p>
          <a:p>
            <a:r>
              <a:rPr lang="sl-SI" sz="1400" dirty="0">
                <a:latin typeface="Eras Light ITC" panose="020B0402030504020804" pitchFamily="34" charset="0"/>
              </a:rPr>
              <a:t>3 VELENJE</a:t>
            </a:r>
          </a:p>
          <a:p>
            <a:r>
              <a:rPr lang="sl-SI" sz="1400" dirty="0">
                <a:latin typeface="Eras Light ITC" panose="020B0402030504020804" pitchFamily="34" charset="0"/>
              </a:rPr>
              <a:t>1 LJUBLJANA</a:t>
            </a:r>
          </a:p>
          <a:p>
            <a:endParaRPr lang="sl-SI" sz="1400" dirty="0">
              <a:latin typeface="Eras Light ITC" panose="020B0402030504020804" pitchFamily="34" charset="0"/>
            </a:endParaRPr>
          </a:p>
          <a:p>
            <a:r>
              <a:rPr lang="sl-SI" sz="1400" dirty="0">
                <a:latin typeface="Eras Light ITC" panose="020B0402030504020804" pitchFamily="34" charset="0"/>
              </a:rPr>
              <a:t>razvrščeni v 5 različnih programov</a:t>
            </a:r>
          </a:p>
          <a:p>
            <a:r>
              <a:rPr lang="sl-SI" sz="1400" dirty="0">
                <a:latin typeface="Eras Light ITC" panose="020B0402030504020804" pitchFamily="34" charset="0"/>
              </a:rPr>
              <a:t>2 vajeniška oblika</a:t>
            </a:r>
          </a:p>
          <a:p>
            <a:endParaRPr lang="sl-SI" sz="1400" dirty="0">
              <a:latin typeface="Eras Light ITC" panose="020B0402030504020804" pitchFamily="34" charset="0"/>
            </a:endParaRPr>
          </a:p>
        </p:txBody>
      </p:sp>
      <p:pic>
        <p:nvPicPr>
          <p:cNvPr id="9" name="Slika 8">
            <a:extLst>
              <a:ext uri="{FF2B5EF4-FFF2-40B4-BE49-F238E27FC236}">
                <a16:creationId xmlns:a16="http://schemas.microsoft.com/office/drawing/2014/main" id="{B452600D-9C99-43BF-9E26-031670E14A28}"/>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rot="19282339">
            <a:off x="9458301" y="4493898"/>
            <a:ext cx="2219418" cy="2425489"/>
          </a:xfrm>
          <a:prstGeom prst="rect">
            <a:avLst/>
          </a:prstGeom>
        </p:spPr>
      </p:pic>
    </p:spTree>
    <p:extLst>
      <p:ext uri="{BB962C8B-B14F-4D97-AF65-F5344CB8AC3E}">
        <p14:creationId xmlns:p14="http://schemas.microsoft.com/office/powerpoint/2010/main" val="4253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B93DDDC3-F0F5-46ED-B4F3-F7116EEF732E}"/>
              </a:ext>
            </a:extLst>
          </p:cNvPr>
          <p:cNvSpPr txBox="1"/>
          <p:nvPr/>
        </p:nvSpPr>
        <p:spPr>
          <a:xfrm>
            <a:off x="3252746" y="131033"/>
            <a:ext cx="3516066" cy="523220"/>
          </a:xfrm>
          <a:prstGeom prst="rect">
            <a:avLst/>
          </a:prstGeom>
          <a:noFill/>
        </p:spPr>
        <p:txBody>
          <a:bodyPr wrap="square" rtlCol="0">
            <a:spAutoFit/>
          </a:bodyPr>
          <a:lstStyle/>
          <a:p>
            <a:pPr algn="ctr"/>
            <a:r>
              <a:rPr lang="sl-SI" sz="2800" dirty="0">
                <a:solidFill>
                  <a:schemeClr val="accent1">
                    <a:lumMod val="75000"/>
                  </a:schemeClr>
                </a:solidFill>
              </a:rPr>
              <a:t>OD PRIJAVE DO VPISA</a:t>
            </a:r>
          </a:p>
        </p:txBody>
      </p:sp>
      <p:sp>
        <p:nvSpPr>
          <p:cNvPr id="7" name="Content Placeholder 2">
            <a:extLst>
              <a:ext uri="{FF2B5EF4-FFF2-40B4-BE49-F238E27FC236}">
                <a16:creationId xmlns:a16="http://schemas.microsoft.com/office/drawing/2014/main" id="{120AC6E4-96BD-42B5-B24F-B68695395C89}"/>
              </a:ext>
            </a:extLst>
          </p:cNvPr>
          <p:cNvSpPr txBox="1">
            <a:spLocks/>
          </p:cNvSpPr>
          <p:nvPr/>
        </p:nvSpPr>
        <p:spPr>
          <a:xfrm>
            <a:off x="741845" y="993738"/>
            <a:ext cx="2649423" cy="588713"/>
          </a:xfrm>
          <a:prstGeom prst="rect">
            <a:avLst/>
          </a:prstGeom>
        </p:spPr>
        <p:style>
          <a:lnRef idx="2">
            <a:schemeClr val="accent6"/>
          </a:lnRef>
          <a:fillRef idx="1">
            <a:schemeClr val="lt1"/>
          </a:fillRef>
          <a:effectRef idx="0">
            <a:schemeClr val="accent6"/>
          </a:effectRef>
          <a:fontRef idx="minor">
            <a:schemeClr val="dk1"/>
          </a:fontRef>
        </p:style>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867" b="1" dirty="0">
                <a:solidFill>
                  <a:srgbClr val="00CC99"/>
                </a:solidFill>
                <a:latin typeface="Calibri Light" panose="020F0302020204030204"/>
                <a:sym typeface="Arial"/>
              </a:rPr>
              <a:t>RAVNO PRAV PRIJAV</a:t>
            </a:r>
          </a:p>
        </p:txBody>
      </p:sp>
      <p:sp>
        <p:nvSpPr>
          <p:cNvPr id="8" name="Content Placeholder 2">
            <a:extLst>
              <a:ext uri="{FF2B5EF4-FFF2-40B4-BE49-F238E27FC236}">
                <a16:creationId xmlns:a16="http://schemas.microsoft.com/office/drawing/2014/main" id="{BFA00591-EBB1-4DB8-BDE4-B8E589566CE4}"/>
              </a:ext>
            </a:extLst>
          </p:cNvPr>
          <p:cNvSpPr txBox="1">
            <a:spLocks/>
          </p:cNvSpPr>
          <p:nvPr/>
        </p:nvSpPr>
        <p:spPr>
          <a:xfrm>
            <a:off x="471075" y="2610142"/>
            <a:ext cx="3190961" cy="1916833"/>
          </a:xfrm>
          <a:prstGeom prst="rect">
            <a:avLst/>
          </a:prstGeom>
        </p:spPr>
        <p:style>
          <a:lnRef idx="2">
            <a:schemeClr val="accent6"/>
          </a:lnRef>
          <a:fillRef idx="1">
            <a:schemeClr val="lt1"/>
          </a:fillRef>
          <a:effectRef idx="0">
            <a:schemeClr val="accent6"/>
          </a:effectRef>
          <a:fontRef idx="minor">
            <a:schemeClr val="dk1"/>
          </a:fontRef>
        </p:style>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867" b="1" dirty="0">
                <a:solidFill>
                  <a:srgbClr val="00CC99"/>
                </a:solidFill>
                <a:latin typeface="Calibri Light" panose="020F0302020204030204"/>
                <a:sym typeface="Arial"/>
              </a:rPr>
              <a:t>DOKUMENTACIJA NA SŠ</a:t>
            </a:r>
          </a:p>
          <a:p>
            <a:pPr marL="0" indent="0" algn="ctr" defTabSz="685783">
              <a:lnSpc>
                <a:spcPct val="130000"/>
              </a:lnSpc>
              <a:spcBef>
                <a:spcPts val="751"/>
              </a:spcBef>
              <a:buNone/>
              <a:defRPr/>
            </a:pPr>
            <a:r>
              <a:rPr lang="sl-SI" altLang="sl-SI" sz="1500" dirty="0">
                <a:solidFill>
                  <a:srgbClr val="00CC99"/>
                </a:solidFill>
                <a:latin typeface="Calibri Light" panose="020F0302020204030204"/>
                <a:sym typeface="Arial"/>
              </a:rPr>
              <a:t>Nekatere SŠ pošljejo vabilo na vpis.</a:t>
            </a:r>
          </a:p>
          <a:p>
            <a:pPr marL="0" indent="0" algn="ctr" defTabSz="685783">
              <a:lnSpc>
                <a:spcPct val="130000"/>
              </a:lnSpc>
              <a:spcBef>
                <a:spcPts val="751"/>
              </a:spcBef>
              <a:buNone/>
              <a:defRPr/>
            </a:pPr>
            <a:endParaRPr lang="sl-SI" altLang="sl-SI" sz="1500" dirty="0">
              <a:solidFill>
                <a:srgbClr val="00CC99"/>
              </a:solidFill>
              <a:latin typeface="Calibri Light" panose="020F0302020204030204"/>
              <a:sym typeface="Arial"/>
            </a:endParaRPr>
          </a:p>
          <a:p>
            <a:pPr marL="0" indent="0" algn="ctr" defTabSz="685783">
              <a:lnSpc>
                <a:spcPct val="130000"/>
              </a:lnSpc>
              <a:spcBef>
                <a:spcPts val="751"/>
              </a:spcBef>
              <a:buNone/>
              <a:defRPr/>
            </a:pPr>
            <a:r>
              <a:rPr lang="sl-SI" altLang="sl-SI" sz="1867" b="1" u="sng" dirty="0">
                <a:solidFill>
                  <a:srgbClr val="00CC99"/>
                </a:solidFill>
                <a:latin typeface="Calibri Light" panose="020F0302020204030204"/>
                <a:sym typeface="Arial"/>
              </a:rPr>
              <a:t>VPIS ZAKLJUČEN </a:t>
            </a:r>
            <a:r>
              <a:rPr lang="sl-SI" altLang="sl-SI" sz="1867" b="1" u="sng" dirty="0">
                <a:solidFill>
                  <a:srgbClr val="00CC99"/>
                </a:solidFill>
                <a:latin typeface="Arial Narrow" panose="020B0606020202030204" pitchFamily="34" charset="0"/>
                <a:sym typeface="Arial"/>
              </a:rPr>
              <a:t>☺</a:t>
            </a:r>
            <a:endParaRPr lang="sl-SI" altLang="sl-SI" sz="1867" b="1" u="sng" dirty="0">
              <a:solidFill>
                <a:srgbClr val="00CC99"/>
              </a:solidFill>
              <a:latin typeface="Calibri Light" panose="020F0302020204030204"/>
              <a:sym typeface="Arial"/>
            </a:endParaRPr>
          </a:p>
        </p:txBody>
      </p:sp>
      <p:sp>
        <p:nvSpPr>
          <p:cNvPr id="9" name="Content Placeholder 2">
            <a:extLst>
              <a:ext uri="{FF2B5EF4-FFF2-40B4-BE49-F238E27FC236}">
                <a16:creationId xmlns:a16="http://schemas.microsoft.com/office/drawing/2014/main" id="{A13CFD8A-1CAA-491A-A8DD-DE48D240F409}"/>
              </a:ext>
            </a:extLst>
          </p:cNvPr>
          <p:cNvSpPr txBox="1">
            <a:spLocks/>
          </p:cNvSpPr>
          <p:nvPr/>
        </p:nvSpPr>
        <p:spPr>
          <a:xfrm>
            <a:off x="6625800" y="706760"/>
            <a:ext cx="2649423" cy="1423881"/>
          </a:xfrm>
          <a:prstGeom prst="rect">
            <a:avLst/>
          </a:prstGeom>
          <a:ln>
            <a:solidFill>
              <a:srgbClr val="FF0000"/>
            </a:solidFill>
          </a:ln>
        </p:spPr>
        <p:txBody>
          <a:bodyPr vert="horz" lIns="121920" tIns="60960" rIns="121920" bIns="60960" rtlCol="0">
            <a:normAutofit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867" b="1" dirty="0">
                <a:solidFill>
                  <a:srgbClr val="FF7C80"/>
                </a:solidFill>
                <a:latin typeface="Calibri Light" panose="020F0302020204030204"/>
                <a:sym typeface="Arial"/>
              </a:rPr>
              <a:t>PREVEČ PRIJAV</a:t>
            </a:r>
          </a:p>
          <a:p>
            <a:pPr marL="0" indent="0" algn="ctr" defTabSz="685783">
              <a:lnSpc>
                <a:spcPct val="130000"/>
              </a:lnSpc>
              <a:spcBef>
                <a:spcPts val="751"/>
              </a:spcBef>
              <a:buNone/>
              <a:defRPr/>
            </a:pPr>
            <a:r>
              <a:rPr lang="sl-SI" altLang="sl-SI" sz="1200" b="1" dirty="0">
                <a:solidFill>
                  <a:srgbClr val="0070C0"/>
                </a:solidFill>
                <a:latin typeface="Calibri Light" panose="020F0302020204030204"/>
                <a:sym typeface="Arial"/>
              </a:rPr>
              <a:t>Sklep o omejitvi vpisa</a:t>
            </a:r>
          </a:p>
          <a:p>
            <a:pPr marL="0" indent="0" algn="ctr" defTabSz="685783">
              <a:lnSpc>
                <a:spcPct val="130000"/>
              </a:lnSpc>
              <a:spcBef>
                <a:spcPts val="751"/>
              </a:spcBef>
              <a:buNone/>
              <a:defRPr/>
            </a:pPr>
            <a:r>
              <a:rPr lang="sl-SI" altLang="sl-SI" sz="1200" b="1" dirty="0">
                <a:solidFill>
                  <a:srgbClr val="FF0000"/>
                </a:solidFill>
                <a:latin typeface="Calibri Light" panose="020F0302020204030204"/>
                <a:sym typeface="Arial"/>
              </a:rPr>
              <a:t>UČNI USPEH</a:t>
            </a:r>
          </a:p>
          <a:p>
            <a:pPr marL="0" indent="0" algn="ctr" defTabSz="685783">
              <a:lnSpc>
                <a:spcPct val="130000"/>
              </a:lnSpc>
              <a:spcBef>
                <a:spcPts val="751"/>
              </a:spcBef>
              <a:buNone/>
              <a:defRPr/>
            </a:pPr>
            <a:r>
              <a:rPr lang="sl-SI" altLang="sl-SI" sz="1200" b="1" dirty="0">
                <a:solidFill>
                  <a:srgbClr val="0070C0"/>
                </a:solidFill>
                <a:latin typeface="Calibri Light" panose="020F0302020204030204"/>
                <a:sym typeface="Arial"/>
              </a:rPr>
              <a:t>Dokumentacija na SŠ</a:t>
            </a:r>
          </a:p>
        </p:txBody>
      </p:sp>
      <p:sp>
        <p:nvSpPr>
          <p:cNvPr id="14" name="Elipsa 13">
            <a:extLst>
              <a:ext uri="{FF2B5EF4-FFF2-40B4-BE49-F238E27FC236}">
                <a16:creationId xmlns:a16="http://schemas.microsoft.com/office/drawing/2014/main" id="{D256A50A-F216-490B-AC34-0C4B3E785876}"/>
              </a:ext>
            </a:extLst>
          </p:cNvPr>
          <p:cNvSpPr/>
          <p:nvPr/>
        </p:nvSpPr>
        <p:spPr>
          <a:xfrm>
            <a:off x="6768812" y="2432333"/>
            <a:ext cx="2363400" cy="914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FF0000"/>
                </a:solidFill>
              </a:rPr>
              <a:t>1.KROG IZBORA</a:t>
            </a:r>
          </a:p>
          <a:p>
            <a:pPr algn="ctr"/>
            <a:r>
              <a:rPr lang="sl-SI" sz="1400" dirty="0">
                <a:solidFill>
                  <a:srgbClr val="FF0000"/>
                </a:solidFill>
              </a:rPr>
              <a:t>90% mest </a:t>
            </a:r>
          </a:p>
        </p:txBody>
      </p:sp>
      <p:sp>
        <p:nvSpPr>
          <p:cNvPr id="16" name="Content Placeholder 2">
            <a:extLst>
              <a:ext uri="{FF2B5EF4-FFF2-40B4-BE49-F238E27FC236}">
                <a16:creationId xmlns:a16="http://schemas.microsoft.com/office/drawing/2014/main" id="{67DEFF7F-EE2D-46F6-BBF7-B40546F8464F}"/>
              </a:ext>
            </a:extLst>
          </p:cNvPr>
          <p:cNvSpPr txBox="1">
            <a:spLocks/>
          </p:cNvSpPr>
          <p:nvPr/>
        </p:nvSpPr>
        <p:spPr>
          <a:xfrm>
            <a:off x="5422721" y="3468684"/>
            <a:ext cx="1979631" cy="742389"/>
          </a:xfrm>
          <a:prstGeom prst="rect">
            <a:avLst/>
          </a:prstGeom>
          <a:ln>
            <a:solidFill>
              <a:srgbClr val="00B0F0"/>
            </a:solidFill>
          </a:ln>
        </p:spPr>
        <p:txBody>
          <a:bodyPr vert="horz" lIns="121920" tIns="60960" rIns="121920" bIns="60960" rtlCol="0">
            <a:normAutofit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400" dirty="0">
                <a:solidFill>
                  <a:srgbClr val="0070C0"/>
                </a:solidFill>
                <a:latin typeface="Calibri Light" panose="020F0302020204030204"/>
                <a:sym typeface="Arial"/>
              </a:rPr>
              <a:t>DOVOLJ TOČK</a:t>
            </a:r>
          </a:p>
          <a:p>
            <a:pPr marL="0" indent="0" algn="ctr" defTabSz="685783">
              <a:lnSpc>
                <a:spcPct val="130000"/>
              </a:lnSpc>
              <a:spcBef>
                <a:spcPts val="751"/>
              </a:spcBef>
              <a:buNone/>
              <a:defRPr/>
            </a:pPr>
            <a:r>
              <a:rPr lang="sl-SI" altLang="sl-SI" sz="1400" u="sng" dirty="0">
                <a:solidFill>
                  <a:srgbClr val="0070C0"/>
                </a:solidFill>
                <a:latin typeface="Calibri Light" panose="020F0302020204030204"/>
                <a:sym typeface="Arial"/>
              </a:rPr>
              <a:t>VPIS ZAKLJUČEN</a:t>
            </a:r>
            <a:r>
              <a:rPr lang="sl-SI" altLang="sl-SI" sz="1400" u="sng" dirty="0">
                <a:solidFill>
                  <a:srgbClr val="0070C0"/>
                </a:solidFill>
                <a:latin typeface="Arial Narrow" panose="020B0606020202030204" pitchFamily="34" charset="0"/>
                <a:sym typeface="Arial"/>
              </a:rPr>
              <a:t>☺</a:t>
            </a:r>
            <a:endParaRPr lang="sl-SI" altLang="sl-SI" sz="1400" u="sng" dirty="0">
              <a:solidFill>
                <a:srgbClr val="0070C0"/>
              </a:solidFill>
              <a:latin typeface="Calibri Light" panose="020F0302020204030204"/>
              <a:sym typeface="Arial"/>
            </a:endParaRPr>
          </a:p>
        </p:txBody>
      </p:sp>
      <p:sp>
        <p:nvSpPr>
          <p:cNvPr id="17" name="Content Placeholder 2">
            <a:extLst>
              <a:ext uri="{FF2B5EF4-FFF2-40B4-BE49-F238E27FC236}">
                <a16:creationId xmlns:a16="http://schemas.microsoft.com/office/drawing/2014/main" id="{C6084058-F458-4E9E-92EB-558DF3C17818}"/>
              </a:ext>
            </a:extLst>
          </p:cNvPr>
          <p:cNvSpPr txBox="1">
            <a:spLocks/>
          </p:cNvSpPr>
          <p:nvPr/>
        </p:nvSpPr>
        <p:spPr>
          <a:xfrm>
            <a:off x="8310978" y="3488008"/>
            <a:ext cx="1979631" cy="742389"/>
          </a:xfrm>
          <a:prstGeom prst="rect">
            <a:avLst/>
          </a:prstGeom>
          <a:ln>
            <a:solidFill>
              <a:srgbClr val="FF0000"/>
            </a:solidFill>
          </a:ln>
        </p:spPr>
        <p:txBody>
          <a:bodyPr vert="horz" lIns="121920" tIns="60960" rIns="121920" bIns="60960" rtlCol="0">
            <a:normAutofit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400" dirty="0">
                <a:solidFill>
                  <a:srgbClr val="0070C0"/>
                </a:solidFill>
                <a:latin typeface="Calibri Light" panose="020F0302020204030204"/>
                <a:sym typeface="Arial"/>
              </a:rPr>
              <a:t>TOČK NI DOVOLJ</a:t>
            </a:r>
          </a:p>
          <a:p>
            <a:pPr marL="0" indent="0" algn="ctr" defTabSz="685783">
              <a:lnSpc>
                <a:spcPct val="130000"/>
              </a:lnSpc>
              <a:spcBef>
                <a:spcPts val="751"/>
              </a:spcBef>
              <a:buNone/>
              <a:defRPr/>
            </a:pPr>
            <a:r>
              <a:rPr lang="sl-SI" altLang="sl-SI" sz="1400" u="sng" dirty="0">
                <a:solidFill>
                  <a:srgbClr val="FF0000"/>
                </a:solidFill>
                <a:latin typeface="Calibri Light" panose="020F0302020204030204"/>
                <a:sym typeface="Arial"/>
              </a:rPr>
              <a:t>PRIJAVA V 2. KROG</a:t>
            </a:r>
          </a:p>
        </p:txBody>
      </p:sp>
      <p:sp>
        <p:nvSpPr>
          <p:cNvPr id="18" name="Elipsa 17">
            <a:extLst>
              <a:ext uri="{FF2B5EF4-FFF2-40B4-BE49-F238E27FC236}">
                <a16:creationId xmlns:a16="http://schemas.microsoft.com/office/drawing/2014/main" id="{F07CE185-D72B-4A56-9CD9-3E0D7B6A73C2}"/>
              </a:ext>
            </a:extLst>
          </p:cNvPr>
          <p:cNvSpPr/>
          <p:nvPr/>
        </p:nvSpPr>
        <p:spPr>
          <a:xfrm>
            <a:off x="8119094" y="4644376"/>
            <a:ext cx="2363400" cy="914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FF0000"/>
                </a:solidFill>
              </a:rPr>
              <a:t>2.KROG IZBORA</a:t>
            </a:r>
          </a:p>
          <a:p>
            <a:pPr algn="ctr"/>
            <a:r>
              <a:rPr lang="sl-SI" sz="1400" dirty="0">
                <a:solidFill>
                  <a:srgbClr val="FF0000"/>
                </a:solidFill>
              </a:rPr>
              <a:t>10% mest </a:t>
            </a:r>
          </a:p>
        </p:txBody>
      </p:sp>
      <p:sp>
        <p:nvSpPr>
          <p:cNvPr id="19" name="Content Placeholder 2">
            <a:extLst>
              <a:ext uri="{FF2B5EF4-FFF2-40B4-BE49-F238E27FC236}">
                <a16:creationId xmlns:a16="http://schemas.microsoft.com/office/drawing/2014/main" id="{8D6C93D3-2DA0-488D-9AC1-6E8CD19EE458}"/>
              </a:ext>
            </a:extLst>
          </p:cNvPr>
          <p:cNvSpPr txBox="1">
            <a:spLocks/>
          </p:cNvSpPr>
          <p:nvPr/>
        </p:nvSpPr>
        <p:spPr>
          <a:xfrm>
            <a:off x="6768812" y="5768523"/>
            <a:ext cx="1979631" cy="742389"/>
          </a:xfrm>
          <a:prstGeom prst="rect">
            <a:avLst/>
          </a:prstGeom>
          <a:ln>
            <a:solidFill>
              <a:srgbClr val="00B0F0"/>
            </a:solidFill>
          </a:ln>
        </p:spPr>
        <p:txBody>
          <a:bodyPr vert="horz" lIns="121920" tIns="60960" rIns="121920" bIns="60960" rtlCol="0">
            <a:normAutofit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400" dirty="0">
                <a:solidFill>
                  <a:srgbClr val="0070C0"/>
                </a:solidFill>
                <a:latin typeface="Calibri Light" panose="020F0302020204030204"/>
                <a:sym typeface="Arial"/>
              </a:rPr>
              <a:t>DOVOLJ TOČK</a:t>
            </a:r>
          </a:p>
          <a:p>
            <a:pPr marL="0" indent="0" algn="ctr" defTabSz="685783">
              <a:lnSpc>
                <a:spcPct val="130000"/>
              </a:lnSpc>
              <a:spcBef>
                <a:spcPts val="751"/>
              </a:spcBef>
              <a:buNone/>
              <a:defRPr/>
            </a:pPr>
            <a:r>
              <a:rPr lang="sl-SI" altLang="sl-SI" sz="1400" u="sng" dirty="0">
                <a:solidFill>
                  <a:srgbClr val="0070C0"/>
                </a:solidFill>
                <a:latin typeface="Calibri Light" panose="020F0302020204030204"/>
                <a:sym typeface="Arial"/>
              </a:rPr>
              <a:t>VPIS ZAKLJUČEN</a:t>
            </a:r>
            <a:r>
              <a:rPr lang="sl-SI" altLang="sl-SI" sz="1400" u="sng" dirty="0">
                <a:solidFill>
                  <a:srgbClr val="0070C0"/>
                </a:solidFill>
                <a:latin typeface="Arial Narrow" panose="020B0606020202030204" pitchFamily="34" charset="0"/>
                <a:sym typeface="Arial"/>
              </a:rPr>
              <a:t>☺</a:t>
            </a:r>
            <a:endParaRPr lang="sl-SI" altLang="sl-SI" sz="1400" u="sng" dirty="0">
              <a:solidFill>
                <a:srgbClr val="0070C0"/>
              </a:solidFill>
              <a:latin typeface="Calibri Light" panose="020F0302020204030204"/>
              <a:sym typeface="Arial"/>
            </a:endParaRPr>
          </a:p>
        </p:txBody>
      </p:sp>
      <p:sp>
        <p:nvSpPr>
          <p:cNvPr id="21" name="Content Placeholder 2">
            <a:extLst>
              <a:ext uri="{FF2B5EF4-FFF2-40B4-BE49-F238E27FC236}">
                <a16:creationId xmlns:a16="http://schemas.microsoft.com/office/drawing/2014/main" id="{F82C7100-6CE2-4187-BA20-91C781952CFA}"/>
              </a:ext>
            </a:extLst>
          </p:cNvPr>
          <p:cNvSpPr txBox="1">
            <a:spLocks/>
          </p:cNvSpPr>
          <p:nvPr/>
        </p:nvSpPr>
        <p:spPr>
          <a:xfrm>
            <a:off x="9034259" y="5768522"/>
            <a:ext cx="3072384" cy="1023501"/>
          </a:xfrm>
          <a:prstGeom prst="rect">
            <a:avLst/>
          </a:prstGeom>
          <a:ln>
            <a:solidFill>
              <a:srgbClr val="FF0000"/>
            </a:solidFill>
          </a:ln>
        </p:spPr>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400" dirty="0">
                <a:solidFill>
                  <a:srgbClr val="0070C0"/>
                </a:solidFill>
                <a:latin typeface="Calibri Light" panose="020F0302020204030204"/>
                <a:sym typeface="Arial"/>
              </a:rPr>
              <a:t>TOČK NI DOVOLJ</a:t>
            </a:r>
          </a:p>
          <a:p>
            <a:pPr marL="0" indent="0" algn="ctr" defTabSz="685783">
              <a:lnSpc>
                <a:spcPct val="130000"/>
              </a:lnSpc>
              <a:spcBef>
                <a:spcPts val="751"/>
              </a:spcBef>
              <a:buNone/>
              <a:defRPr/>
            </a:pPr>
            <a:r>
              <a:rPr lang="sl-SI" altLang="sl-SI" sz="1400" u="sng" dirty="0">
                <a:solidFill>
                  <a:srgbClr val="FF0000"/>
                </a:solidFill>
                <a:latin typeface="Calibri Light" panose="020F0302020204030204"/>
                <a:sym typeface="Arial"/>
              </a:rPr>
              <a:t>PRIJAVA LE ŠE V SŠ S PROSTIMI MESTI</a:t>
            </a:r>
          </a:p>
        </p:txBody>
      </p:sp>
      <p:cxnSp>
        <p:nvCxnSpPr>
          <p:cNvPr id="23" name="Raven puščični povezovalnik 22">
            <a:extLst>
              <a:ext uri="{FF2B5EF4-FFF2-40B4-BE49-F238E27FC236}">
                <a16:creationId xmlns:a16="http://schemas.microsoft.com/office/drawing/2014/main" id="{C7C6F81E-7B23-46AD-9286-64F3791219A5}"/>
              </a:ext>
            </a:extLst>
          </p:cNvPr>
          <p:cNvCxnSpPr>
            <a:cxnSpLocks/>
            <a:stCxn id="6" idx="2"/>
            <a:endCxn id="7" idx="3"/>
          </p:cNvCxnSpPr>
          <p:nvPr/>
        </p:nvCxnSpPr>
        <p:spPr>
          <a:xfrm flipH="1">
            <a:off x="3391268" y="654253"/>
            <a:ext cx="1619511" cy="63384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Raven puščični povezovalnik 25">
            <a:extLst>
              <a:ext uri="{FF2B5EF4-FFF2-40B4-BE49-F238E27FC236}">
                <a16:creationId xmlns:a16="http://schemas.microsoft.com/office/drawing/2014/main" id="{A797E237-C425-4F0D-A438-0AC724EB046E}"/>
              </a:ext>
            </a:extLst>
          </p:cNvPr>
          <p:cNvCxnSpPr>
            <a:cxnSpLocks/>
            <a:stCxn id="7" idx="2"/>
            <a:endCxn id="8" idx="0"/>
          </p:cNvCxnSpPr>
          <p:nvPr/>
        </p:nvCxnSpPr>
        <p:spPr>
          <a:xfrm flipH="1">
            <a:off x="2066556" y="1582451"/>
            <a:ext cx="1" cy="102769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 name="Raven puščični povezovalnik 31">
            <a:extLst>
              <a:ext uri="{FF2B5EF4-FFF2-40B4-BE49-F238E27FC236}">
                <a16:creationId xmlns:a16="http://schemas.microsoft.com/office/drawing/2014/main" id="{3282B191-AA96-4F5E-B4A8-A470EFAC7DB3}"/>
              </a:ext>
            </a:extLst>
          </p:cNvPr>
          <p:cNvCxnSpPr>
            <a:cxnSpLocks/>
          </p:cNvCxnSpPr>
          <p:nvPr/>
        </p:nvCxnSpPr>
        <p:spPr>
          <a:xfrm>
            <a:off x="8787879" y="3258771"/>
            <a:ext cx="246380" cy="17022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Raven puščični povezovalnik 33">
            <a:extLst>
              <a:ext uri="{FF2B5EF4-FFF2-40B4-BE49-F238E27FC236}">
                <a16:creationId xmlns:a16="http://schemas.microsoft.com/office/drawing/2014/main" id="{60B2896E-C467-49AE-8D47-4F607DD640F0}"/>
              </a:ext>
            </a:extLst>
          </p:cNvPr>
          <p:cNvCxnSpPr>
            <a:cxnSpLocks/>
          </p:cNvCxnSpPr>
          <p:nvPr/>
        </p:nvCxnSpPr>
        <p:spPr>
          <a:xfrm flipH="1">
            <a:off x="7039534" y="3310019"/>
            <a:ext cx="194957" cy="11898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Raven puščični povezovalnik 47">
            <a:extLst>
              <a:ext uri="{FF2B5EF4-FFF2-40B4-BE49-F238E27FC236}">
                <a16:creationId xmlns:a16="http://schemas.microsoft.com/office/drawing/2014/main" id="{DF0FAE8E-0F4A-4AC1-BF5A-0E76D70EF79C}"/>
              </a:ext>
            </a:extLst>
          </p:cNvPr>
          <p:cNvCxnSpPr>
            <a:cxnSpLocks/>
            <a:stCxn id="9" idx="2"/>
          </p:cNvCxnSpPr>
          <p:nvPr/>
        </p:nvCxnSpPr>
        <p:spPr>
          <a:xfrm>
            <a:off x="7950512" y="2130641"/>
            <a:ext cx="0" cy="29296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3" name="Raven puščični povezovalnik 52">
            <a:extLst>
              <a:ext uri="{FF2B5EF4-FFF2-40B4-BE49-F238E27FC236}">
                <a16:creationId xmlns:a16="http://schemas.microsoft.com/office/drawing/2014/main" id="{C8FB585B-7CC3-4C70-92FA-5C7F85A83983}"/>
              </a:ext>
            </a:extLst>
          </p:cNvPr>
          <p:cNvCxnSpPr>
            <a:cxnSpLocks/>
            <a:stCxn id="17" idx="2"/>
            <a:endCxn id="18" idx="0"/>
          </p:cNvCxnSpPr>
          <p:nvPr/>
        </p:nvCxnSpPr>
        <p:spPr>
          <a:xfrm>
            <a:off x="9300794" y="4230397"/>
            <a:ext cx="0" cy="413979"/>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62" name="Raven puščični povezovalnik 61">
            <a:extLst>
              <a:ext uri="{FF2B5EF4-FFF2-40B4-BE49-F238E27FC236}">
                <a16:creationId xmlns:a16="http://schemas.microsoft.com/office/drawing/2014/main" id="{04B68548-442C-4559-B624-D7F1AA3458E4}"/>
              </a:ext>
            </a:extLst>
          </p:cNvPr>
          <p:cNvCxnSpPr>
            <a:cxnSpLocks/>
          </p:cNvCxnSpPr>
          <p:nvPr/>
        </p:nvCxnSpPr>
        <p:spPr>
          <a:xfrm flipH="1">
            <a:off x="8434808" y="5557861"/>
            <a:ext cx="194957" cy="11898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3" name="Raven puščični povezovalnik 62">
            <a:extLst>
              <a:ext uri="{FF2B5EF4-FFF2-40B4-BE49-F238E27FC236}">
                <a16:creationId xmlns:a16="http://schemas.microsoft.com/office/drawing/2014/main" id="{3041BFB0-D351-4A17-B91F-9D5FF35CA312}"/>
              </a:ext>
            </a:extLst>
          </p:cNvPr>
          <p:cNvCxnSpPr>
            <a:cxnSpLocks/>
          </p:cNvCxnSpPr>
          <p:nvPr/>
        </p:nvCxnSpPr>
        <p:spPr>
          <a:xfrm>
            <a:off x="10051673" y="5518768"/>
            <a:ext cx="238936" cy="15807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5" name="Raven puščični povezovalnik 64">
            <a:extLst>
              <a:ext uri="{FF2B5EF4-FFF2-40B4-BE49-F238E27FC236}">
                <a16:creationId xmlns:a16="http://schemas.microsoft.com/office/drawing/2014/main" id="{01DB2303-11ED-412E-9FA6-8DE8A83B1C89}"/>
              </a:ext>
            </a:extLst>
          </p:cNvPr>
          <p:cNvCxnSpPr>
            <a:cxnSpLocks/>
            <a:stCxn id="6" idx="2"/>
            <a:endCxn id="9" idx="1"/>
          </p:cNvCxnSpPr>
          <p:nvPr/>
        </p:nvCxnSpPr>
        <p:spPr>
          <a:xfrm>
            <a:off x="5010779" y="654253"/>
            <a:ext cx="1615021" cy="764448"/>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3049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B93DDDC3-F0F5-46ED-B4F3-F7116EEF732E}"/>
              </a:ext>
            </a:extLst>
          </p:cNvPr>
          <p:cNvSpPr txBox="1"/>
          <p:nvPr/>
        </p:nvSpPr>
        <p:spPr>
          <a:xfrm>
            <a:off x="3252746" y="131033"/>
            <a:ext cx="3516066" cy="523220"/>
          </a:xfrm>
          <a:prstGeom prst="rect">
            <a:avLst/>
          </a:prstGeom>
          <a:noFill/>
        </p:spPr>
        <p:txBody>
          <a:bodyPr wrap="square" rtlCol="0">
            <a:spAutoFit/>
          </a:bodyPr>
          <a:lstStyle/>
          <a:p>
            <a:pPr algn="ctr"/>
            <a:r>
              <a:rPr lang="sl-SI" sz="2800" dirty="0">
                <a:solidFill>
                  <a:schemeClr val="accent1">
                    <a:lumMod val="75000"/>
                  </a:schemeClr>
                </a:solidFill>
              </a:rPr>
              <a:t>PRENOS PRIJAVE</a:t>
            </a:r>
          </a:p>
        </p:txBody>
      </p:sp>
      <p:sp>
        <p:nvSpPr>
          <p:cNvPr id="7" name="Content Placeholder 2">
            <a:extLst>
              <a:ext uri="{FF2B5EF4-FFF2-40B4-BE49-F238E27FC236}">
                <a16:creationId xmlns:a16="http://schemas.microsoft.com/office/drawing/2014/main" id="{120AC6E4-96BD-42B5-B24F-B68695395C89}"/>
              </a:ext>
            </a:extLst>
          </p:cNvPr>
          <p:cNvSpPr txBox="1">
            <a:spLocks/>
          </p:cNvSpPr>
          <p:nvPr/>
        </p:nvSpPr>
        <p:spPr>
          <a:xfrm>
            <a:off x="741845" y="993738"/>
            <a:ext cx="2649423" cy="588713"/>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867" b="1" dirty="0">
                <a:solidFill>
                  <a:schemeClr val="accent1">
                    <a:lumMod val="75000"/>
                  </a:schemeClr>
                </a:solidFill>
                <a:latin typeface="Calibri Light" panose="020F0302020204030204"/>
                <a:sym typeface="Arial"/>
              </a:rPr>
              <a:t>KDAJ</a:t>
            </a:r>
          </a:p>
        </p:txBody>
      </p:sp>
      <p:sp>
        <p:nvSpPr>
          <p:cNvPr id="8" name="Content Placeholder 2">
            <a:extLst>
              <a:ext uri="{FF2B5EF4-FFF2-40B4-BE49-F238E27FC236}">
                <a16:creationId xmlns:a16="http://schemas.microsoft.com/office/drawing/2014/main" id="{BFA00591-EBB1-4DB8-BDE4-B8E589566CE4}"/>
              </a:ext>
            </a:extLst>
          </p:cNvPr>
          <p:cNvSpPr txBox="1">
            <a:spLocks/>
          </p:cNvSpPr>
          <p:nvPr/>
        </p:nvSpPr>
        <p:spPr>
          <a:xfrm>
            <a:off x="471075" y="2610142"/>
            <a:ext cx="3190961" cy="1916833"/>
          </a:xfrm>
          <a:prstGeom prst="rect">
            <a:avLst/>
          </a:prstGeom>
        </p:spPr>
        <p:style>
          <a:lnRef idx="2">
            <a:schemeClr val="accent1"/>
          </a:lnRef>
          <a:fillRef idx="1">
            <a:schemeClr val="lt1"/>
          </a:fillRef>
          <a:effectRef idx="0">
            <a:schemeClr val="accent1"/>
          </a:effectRef>
          <a:fontRef idx="minor">
            <a:schemeClr val="dk1"/>
          </a:fontRef>
        </p:style>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867" b="1" dirty="0">
                <a:solidFill>
                  <a:srgbClr val="00CC99"/>
                </a:solidFill>
                <a:latin typeface="Calibri Light" panose="020F0302020204030204"/>
                <a:sym typeface="Arial"/>
              </a:rPr>
              <a:t>Do 24. 3. 2023 do 14. ure</a:t>
            </a:r>
          </a:p>
          <a:p>
            <a:pPr marL="0" indent="0" algn="ctr" defTabSz="685783">
              <a:lnSpc>
                <a:spcPct val="130000"/>
              </a:lnSpc>
              <a:spcBef>
                <a:spcPts val="751"/>
              </a:spcBef>
              <a:buNone/>
              <a:defRPr/>
            </a:pPr>
            <a:endParaRPr lang="sl-SI" altLang="sl-SI" sz="1867" b="1" dirty="0">
              <a:solidFill>
                <a:srgbClr val="00CC99"/>
              </a:solidFill>
              <a:latin typeface="Calibri Light" panose="020F0302020204030204"/>
              <a:sym typeface="Arial"/>
            </a:endParaRPr>
          </a:p>
          <a:p>
            <a:pPr marL="0" indent="0" algn="ctr" defTabSz="685783">
              <a:lnSpc>
                <a:spcPct val="130000"/>
              </a:lnSpc>
              <a:spcBef>
                <a:spcPts val="751"/>
              </a:spcBef>
              <a:buNone/>
              <a:defRPr/>
            </a:pPr>
            <a:r>
              <a:rPr lang="sl-SI" altLang="sl-SI" sz="1867" b="1" dirty="0">
                <a:solidFill>
                  <a:srgbClr val="00CC99"/>
                </a:solidFill>
                <a:latin typeface="Calibri Light" panose="020F0302020204030204"/>
                <a:sym typeface="Arial"/>
              </a:rPr>
              <a:t>Po skrbnem premisleku!</a:t>
            </a:r>
          </a:p>
        </p:txBody>
      </p:sp>
      <p:sp>
        <p:nvSpPr>
          <p:cNvPr id="9" name="Content Placeholder 2">
            <a:extLst>
              <a:ext uri="{FF2B5EF4-FFF2-40B4-BE49-F238E27FC236}">
                <a16:creationId xmlns:a16="http://schemas.microsoft.com/office/drawing/2014/main" id="{A13CFD8A-1CAA-491A-A8DD-DE48D240F409}"/>
              </a:ext>
            </a:extLst>
          </p:cNvPr>
          <p:cNvSpPr txBox="1">
            <a:spLocks/>
          </p:cNvSpPr>
          <p:nvPr/>
        </p:nvSpPr>
        <p:spPr>
          <a:xfrm>
            <a:off x="6655388" y="1026316"/>
            <a:ext cx="2649423" cy="588713"/>
          </a:xfrm>
          <a:prstGeom prst="rect">
            <a:avLst/>
          </a:prstGeom>
          <a:ln/>
        </p:spPr>
        <p:style>
          <a:lnRef idx="2">
            <a:schemeClr val="accent4"/>
          </a:lnRef>
          <a:fillRef idx="1">
            <a:schemeClr val="lt1"/>
          </a:fillRef>
          <a:effectRef idx="0">
            <a:schemeClr val="accent4"/>
          </a:effectRef>
          <a:fontRef idx="minor">
            <a:schemeClr val="dk1"/>
          </a:fontRef>
        </p:style>
        <p:txBody>
          <a:bodyPr vert="horz" lIns="121920" tIns="60960" rIns="121920" bIns="6096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867" b="1" dirty="0">
                <a:solidFill>
                  <a:srgbClr val="FF7C80"/>
                </a:solidFill>
                <a:latin typeface="Calibri Light" panose="020F0302020204030204"/>
                <a:sym typeface="Arial"/>
              </a:rPr>
              <a:t>KAKO</a:t>
            </a:r>
          </a:p>
        </p:txBody>
      </p:sp>
      <p:sp>
        <p:nvSpPr>
          <p:cNvPr id="14" name="Elipsa 13">
            <a:extLst>
              <a:ext uri="{FF2B5EF4-FFF2-40B4-BE49-F238E27FC236}">
                <a16:creationId xmlns:a16="http://schemas.microsoft.com/office/drawing/2014/main" id="{D256A50A-F216-490B-AC34-0C4B3E785876}"/>
              </a:ext>
            </a:extLst>
          </p:cNvPr>
          <p:cNvSpPr/>
          <p:nvPr/>
        </p:nvSpPr>
        <p:spPr>
          <a:xfrm>
            <a:off x="6798399" y="2432333"/>
            <a:ext cx="2363400" cy="914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FF0000"/>
                </a:solidFill>
              </a:rPr>
              <a:t>OBRAZEC</a:t>
            </a:r>
          </a:p>
        </p:txBody>
      </p:sp>
      <p:sp>
        <p:nvSpPr>
          <p:cNvPr id="16" name="Content Placeholder 2">
            <a:extLst>
              <a:ext uri="{FF2B5EF4-FFF2-40B4-BE49-F238E27FC236}">
                <a16:creationId xmlns:a16="http://schemas.microsoft.com/office/drawing/2014/main" id="{67DEFF7F-EE2D-46F6-BBF7-B40546F8464F}"/>
              </a:ext>
            </a:extLst>
          </p:cNvPr>
          <p:cNvSpPr txBox="1">
            <a:spLocks/>
          </p:cNvSpPr>
          <p:nvPr/>
        </p:nvSpPr>
        <p:spPr>
          <a:xfrm>
            <a:off x="6990283" y="5074550"/>
            <a:ext cx="1979631" cy="742389"/>
          </a:xfrm>
          <a:prstGeom prst="rect">
            <a:avLst/>
          </a:prstGeom>
          <a:ln/>
        </p:spPr>
        <p:style>
          <a:lnRef idx="2">
            <a:schemeClr val="accent4"/>
          </a:lnRef>
          <a:fillRef idx="1">
            <a:schemeClr val="lt1"/>
          </a:fillRef>
          <a:effectRef idx="0">
            <a:schemeClr val="accent4"/>
          </a:effectRef>
          <a:fontRef idx="minor">
            <a:schemeClr val="dk1"/>
          </a:fontRef>
        </p:style>
        <p:txBody>
          <a:bodyPr vert="horz" lIns="121920" tIns="60960" rIns="121920" bIns="60960" rtlCol="0">
            <a:normAutofit fontScale="775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400" dirty="0">
                <a:solidFill>
                  <a:srgbClr val="0070C0"/>
                </a:solidFill>
                <a:latin typeface="Calibri Light" panose="020F0302020204030204"/>
                <a:sym typeface="Arial"/>
              </a:rPr>
              <a:t>Ali osebno dvigneš prijavnico na trenutni OŠ in jo osebno dostaviš na novo izbrano SŠ.</a:t>
            </a:r>
          </a:p>
        </p:txBody>
      </p:sp>
      <p:sp>
        <p:nvSpPr>
          <p:cNvPr id="17" name="Content Placeholder 2">
            <a:extLst>
              <a:ext uri="{FF2B5EF4-FFF2-40B4-BE49-F238E27FC236}">
                <a16:creationId xmlns:a16="http://schemas.microsoft.com/office/drawing/2014/main" id="{C6084058-F458-4E9E-92EB-558DF3C17818}"/>
              </a:ext>
            </a:extLst>
          </p:cNvPr>
          <p:cNvSpPr txBox="1">
            <a:spLocks/>
          </p:cNvSpPr>
          <p:nvPr/>
        </p:nvSpPr>
        <p:spPr>
          <a:xfrm>
            <a:off x="6990283" y="3884243"/>
            <a:ext cx="1979631" cy="742389"/>
          </a:xfrm>
          <a:prstGeom prst="rect">
            <a:avLst/>
          </a:prstGeom>
          <a:ln/>
        </p:spPr>
        <p:style>
          <a:lnRef idx="2">
            <a:schemeClr val="accent4"/>
          </a:lnRef>
          <a:fillRef idx="1">
            <a:schemeClr val="lt1"/>
          </a:fillRef>
          <a:effectRef idx="0">
            <a:schemeClr val="accent4"/>
          </a:effectRef>
          <a:fontRef idx="minor">
            <a:schemeClr val="dk1"/>
          </a:fontRef>
        </p:style>
        <p:txBody>
          <a:bodyPr vert="horz" lIns="121920" tIns="60960" rIns="121920" bIns="60960" rtlCol="0">
            <a:normAutofit fontScale="775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defTabSz="685783">
              <a:lnSpc>
                <a:spcPct val="130000"/>
              </a:lnSpc>
              <a:spcBef>
                <a:spcPts val="751"/>
              </a:spcBef>
              <a:buNone/>
              <a:defRPr/>
            </a:pPr>
            <a:r>
              <a:rPr lang="sl-SI" altLang="sl-SI" sz="1400" dirty="0">
                <a:solidFill>
                  <a:srgbClr val="0070C0"/>
                </a:solidFill>
                <a:latin typeface="Calibri Light" panose="020F0302020204030204"/>
                <a:sym typeface="Arial"/>
              </a:rPr>
              <a:t>KLIČI NA SŠ KJER SI ŽE VPISAN in VPRAŠAJ ALI JE DOVOLJ SOGLASJE ZA PRENOS</a:t>
            </a:r>
          </a:p>
          <a:p>
            <a:pPr marL="0" indent="0" algn="ctr" defTabSz="685783">
              <a:lnSpc>
                <a:spcPct val="130000"/>
              </a:lnSpc>
              <a:spcBef>
                <a:spcPts val="751"/>
              </a:spcBef>
              <a:buNone/>
              <a:defRPr/>
            </a:pPr>
            <a:endParaRPr lang="sl-SI" altLang="sl-SI" sz="1400" u="sng" dirty="0">
              <a:solidFill>
                <a:srgbClr val="FF0000"/>
              </a:solidFill>
              <a:latin typeface="Calibri Light" panose="020F0302020204030204"/>
              <a:sym typeface="Arial"/>
            </a:endParaRPr>
          </a:p>
        </p:txBody>
      </p:sp>
      <p:cxnSp>
        <p:nvCxnSpPr>
          <p:cNvPr id="23" name="Raven puščični povezovalnik 22">
            <a:extLst>
              <a:ext uri="{FF2B5EF4-FFF2-40B4-BE49-F238E27FC236}">
                <a16:creationId xmlns:a16="http://schemas.microsoft.com/office/drawing/2014/main" id="{C7C6F81E-7B23-46AD-9286-64F3791219A5}"/>
              </a:ext>
            </a:extLst>
          </p:cNvPr>
          <p:cNvCxnSpPr>
            <a:cxnSpLocks/>
            <a:stCxn id="6" idx="2"/>
            <a:endCxn id="7" idx="3"/>
          </p:cNvCxnSpPr>
          <p:nvPr/>
        </p:nvCxnSpPr>
        <p:spPr>
          <a:xfrm flipH="1">
            <a:off x="3391268" y="654253"/>
            <a:ext cx="1619511" cy="633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ven puščični povezovalnik 25">
            <a:extLst>
              <a:ext uri="{FF2B5EF4-FFF2-40B4-BE49-F238E27FC236}">
                <a16:creationId xmlns:a16="http://schemas.microsoft.com/office/drawing/2014/main" id="{A797E237-C425-4F0D-A438-0AC724EB046E}"/>
              </a:ext>
            </a:extLst>
          </p:cNvPr>
          <p:cNvCxnSpPr>
            <a:cxnSpLocks/>
            <a:stCxn id="7" idx="2"/>
            <a:endCxn id="8" idx="0"/>
          </p:cNvCxnSpPr>
          <p:nvPr/>
        </p:nvCxnSpPr>
        <p:spPr>
          <a:xfrm flipH="1">
            <a:off x="2066556" y="1582451"/>
            <a:ext cx="1" cy="102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aven puščični povezovalnik 31">
            <a:extLst>
              <a:ext uri="{FF2B5EF4-FFF2-40B4-BE49-F238E27FC236}">
                <a16:creationId xmlns:a16="http://schemas.microsoft.com/office/drawing/2014/main" id="{3282B191-AA96-4F5E-B4A8-A470EFAC7DB3}"/>
              </a:ext>
            </a:extLst>
          </p:cNvPr>
          <p:cNvCxnSpPr>
            <a:cxnSpLocks/>
            <a:stCxn id="17" idx="2"/>
            <a:endCxn id="16" idx="0"/>
          </p:cNvCxnSpPr>
          <p:nvPr/>
        </p:nvCxnSpPr>
        <p:spPr>
          <a:xfrm>
            <a:off x="7980099" y="4626632"/>
            <a:ext cx="0" cy="44791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4" name="Raven puščični povezovalnik 33">
            <a:extLst>
              <a:ext uri="{FF2B5EF4-FFF2-40B4-BE49-F238E27FC236}">
                <a16:creationId xmlns:a16="http://schemas.microsoft.com/office/drawing/2014/main" id="{60B2896E-C467-49AE-8D47-4F607DD640F0}"/>
              </a:ext>
            </a:extLst>
          </p:cNvPr>
          <p:cNvCxnSpPr>
            <a:cxnSpLocks/>
            <a:stCxn id="14" idx="4"/>
            <a:endCxn id="17" idx="0"/>
          </p:cNvCxnSpPr>
          <p:nvPr/>
        </p:nvCxnSpPr>
        <p:spPr>
          <a:xfrm>
            <a:off x="7980099" y="3346734"/>
            <a:ext cx="0" cy="53750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Raven puščični povezovalnik 47">
            <a:extLst>
              <a:ext uri="{FF2B5EF4-FFF2-40B4-BE49-F238E27FC236}">
                <a16:creationId xmlns:a16="http://schemas.microsoft.com/office/drawing/2014/main" id="{DF0FAE8E-0F4A-4AC1-BF5A-0E76D70EF79C}"/>
              </a:ext>
            </a:extLst>
          </p:cNvPr>
          <p:cNvCxnSpPr>
            <a:cxnSpLocks/>
            <a:stCxn id="9" idx="2"/>
            <a:endCxn id="14" idx="0"/>
          </p:cNvCxnSpPr>
          <p:nvPr/>
        </p:nvCxnSpPr>
        <p:spPr>
          <a:xfrm flipH="1">
            <a:off x="7980099" y="1615029"/>
            <a:ext cx="1" cy="8173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5" name="Raven puščični povezovalnik 64">
            <a:extLst>
              <a:ext uri="{FF2B5EF4-FFF2-40B4-BE49-F238E27FC236}">
                <a16:creationId xmlns:a16="http://schemas.microsoft.com/office/drawing/2014/main" id="{01DB2303-11ED-412E-9FA6-8DE8A83B1C89}"/>
              </a:ext>
            </a:extLst>
          </p:cNvPr>
          <p:cNvCxnSpPr>
            <a:cxnSpLocks/>
            <a:stCxn id="6" idx="2"/>
            <a:endCxn id="9" idx="1"/>
          </p:cNvCxnSpPr>
          <p:nvPr/>
        </p:nvCxnSpPr>
        <p:spPr>
          <a:xfrm>
            <a:off x="5010779" y="654253"/>
            <a:ext cx="1644609" cy="66642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8" name="Pravokotnik 37">
            <a:extLst>
              <a:ext uri="{FF2B5EF4-FFF2-40B4-BE49-F238E27FC236}">
                <a16:creationId xmlns:a16="http://schemas.microsoft.com/office/drawing/2014/main" id="{E6DB447B-6252-450C-BCBF-EBD55AC2AFAA}"/>
              </a:ext>
            </a:extLst>
          </p:cNvPr>
          <p:cNvSpPr/>
          <p:nvPr/>
        </p:nvSpPr>
        <p:spPr>
          <a:xfrm>
            <a:off x="130629" y="5927054"/>
            <a:ext cx="11737910" cy="900246"/>
          </a:xfrm>
          <a:prstGeom prst="rect">
            <a:avLst/>
          </a:prstGeom>
        </p:spPr>
        <p:txBody>
          <a:bodyPr wrap="square">
            <a:spAutoFit/>
          </a:bodyPr>
          <a:lstStyle/>
          <a:p>
            <a:pPr algn="just" defTabSz="1219170">
              <a:lnSpc>
                <a:spcPts val="2133"/>
              </a:lnSpc>
              <a:buClr>
                <a:srgbClr val="000000"/>
              </a:buClr>
            </a:pPr>
            <a:r>
              <a:rPr lang="sl-SI" sz="1400"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V roku, ki je predviden za prenose, velja prenos, </a:t>
            </a:r>
            <a:r>
              <a:rPr lang="sl-SI" sz="1400" u="sng"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kot prva prijava v program</a:t>
            </a:r>
            <a:r>
              <a:rPr lang="sl-SI" sz="1400"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  Tako lahko svojo prijavo </a:t>
            </a:r>
            <a:r>
              <a:rPr lang="sl-SI" sz="1400" u="sng"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prenesete </a:t>
            </a:r>
            <a:r>
              <a:rPr lang="sl-SI" sz="1400"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na drugo srednjo šolo oz. v drug program,             </a:t>
            </a:r>
            <a:r>
              <a:rPr lang="sl-SI" sz="1400" u="sng" kern="0" dirty="0">
                <a:solidFill>
                  <a:srgbClr val="FF0000"/>
                </a:solidFill>
                <a:latin typeface="Calibri Light" panose="020F0302020204030204"/>
                <a:ea typeface="Times New Roman" panose="02020603050405020304" pitchFamily="18" charset="0"/>
                <a:cs typeface="Times New Roman" panose="02020603050405020304" pitchFamily="18" charset="0"/>
                <a:sym typeface="Arial"/>
              </a:rPr>
              <a:t>ne glede na število prijavljenih na novo izbrani šoli. </a:t>
            </a:r>
          </a:p>
          <a:p>
            <a:pPr algn="just" defTabSz="1219170">
              <a:lnSpc>
                <a:spcPts val="2133"/>
              </a:lnSpc>
              <a:buClr>
                <a:srgbClr val="000000"/>
              </a:buClr>
            </a:pPr>
            <a:endParaRPr lang="sl-SI" b="1" kern="0" dirty="0">
              <a:solidFill>
                <a:srgbClr val="4472C4">
                  <a:lumMod val="50000"/>
                </a:srgbClr>
              </a:solidFill>
              <a:latin typeface="Calibri Light" panose="020F0302020204030204"/>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39956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a:extLst>
              <a:ext uri="{FF2B5EF4-FFF2-40B4-BE49-F238E27FC236}">
                <a16:creationId xmlns:a16="http://schemas.microsoft.com/office/drawing/2014/main" id="{746652FA-BAAF-4B87-B785-D8272599E90D}"/>
              </a:ext>
            </a:extLst>
          </p:cNvPr>
          <p:cNvSpPr>
            <a:spLocks noGrp="1"/>
          </p:cNvSpPr>
          <p:nvPr>
            <p:ph type="title"/>
          </p:nvPr>
        </p:nvSpPr>
        <p:spPr/>
        <p:txBody>
          <a:bodyPr/>
          <a:lstStyle/>
          <a:p>
            <a:r>
              <a:rPr lang="sl-SI" altLang="sl-SI" sz="3200" b="1" dirty="0">
                <a:solidFill>
                  <a:srgbClr val="FF0000"/>
                </a:solidFill>
                <a:latin typeface="Calibri Light" panose="020F0302020204030204" pitchFamily="34" charset="0"/>
                <a:cs typeface="Calibri Light" panose="020F0302020204030204" pitchFamily="34" charset="0"/>
              </a:rPr>
              <a:t>PRIJAVLJANJE V 2. KROG IZBIRNEGA POSTOPKA</a:t>
            </a:r>
          </a:p>
        </p:txBody>
      </p:sp>
      <p:sp>
        <p:nvSpPr>
          <p:cNvPr id="26628" name="PoljeZBesedilom 4">
            <a:extLst>
              <a:ext uri="{FF2B5EF4-FFF2-40B4-BE49-F238E27FC236}">
                <a16:creationId xmlns:a16="http://schemas.microsoft.com/office/drawing/2014/main" id="{5177342F-EA70-43A8-9017-E1542E6D0A11}"/>
              </a:ext>
            </a:extLst>
          </p:cNvPr>
          <p:cNvSpPr txBox="1">
            <a:spLocks noChangeArrowheads="1"/>
          </p:cNvSpPr>
          <p:nvPr/>
        </p:nvSpPr>
        <p:spPr bwMode="auto">
          <a:xfrm>
            <a:off x="9340726" y="940533"/>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l-SI" altLang="sl-SI" dirty="0"/>
              <a:t>Vir: </a:t>
            </a:r>
            <a:r>
              <a:rPr lang="sl-SI" altLang="sl-SI" dirty="0">
                <a:hlinkClick r:id="rId2"/>
              </a:rPr>
              <a:t>2. KROG (gov.si)</a:t>
            </a:r>
            <a:endParaRPr lang="sl-SI" altLang="sl-SI" dirty="0"/>
          </a:p>
        </p:txBody>
      </p:sp>
      <p:pic>
        <p:nvPicPr>
          <p:cNvPr id="2" name="Slika 1">
            <a:extLst>
              <a:ext uri="{FF2B5EF4-FFF2-40B4-BE49-F238E27FC236}">
                <a16:creationId xmlns:a16="http://schemas.microsoft.com/office/drawing/2014/main" id="{9F666C5F-9771-4963-AAC1-8EFDEFC707B9}"/>
              </a:ext>
            </a:extLst>
          </p:cNvPr>
          <p:cNvPicPr>
            <a:picLocks noChangeAspect="1"/>
          </p:cNvPicPr>
          <p:nvPr/>
        </p:nvPicPr>
        <p:blipFill rotWithShape="1">
          <a:blip r:embed="rId3"/>
          <a:srcRect l="23956" t="43589" r="26529" b="9999"/>
          <a:stretch/>
        </p:blipFill>
        <p:spPr>
          <a:xfrm>
            <a:off x="520824" y="1228053"/>
            <a:ext cx="8712368" cy="4593638"/>
          </a:xfrm>
          <a:prstGeom prst="rect">
            <a:avLst/>
          </a:prstGeom>
        </p:spPr>
      </p:pic>
      <p:sp>
        <p:nvSpPr>
          <p:cNvPr id="4" name="Puščica: desno 3">
            <a:extLst>
              <a:ext uri="{FF2B5EF4-FFF2-40B4-BE49-F238E27FC236}">
                <a16:creationId xmlns:a16="http://schemas.microsoft.com/office/drawing/2014/main" id="{B4E414B6-2F1C-4BA3-8746-736ED185F8EA}"/>
              </a:ext>
            </a:extLst>
          </p:cNvPr>
          <p:cNvSpPr/>
          <p:nvPr/>
        </p:nvSpPr>
        <p:spPr>
          <a:xfrm>
            <a:off x="8564925" y="31705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a:extLst>
              <a:ext uri="{FF2B5EF4-FFF2-40B4-BE49-F238E27FC236}">
                <a16:creationId xmlns:a16="http://schemas.microsoft.com/office/drawing/2014/main" id="{D3F11C5D-CC25-4B72-B84D-8717B822B7DA}"/>
              </a:ext>
            </a:extLst>
          </p:cNvPr>
          <p:cNvSpPr txBox="1"/>
          <p:nvPr/>
        </p:nvSpPr>
        <p:spPr>
          <a:xfrm>
            <a:off x="9617830" y="2892354"/>
            <a:ext cx="2406589" cy="1169551"/>
          </a:xfrm>
          <a:prstGeom prst="rect">
            <a:avLst/>
          </a:prstGeom>
          <a:noFill/>
        </p:spPr>
        <p:txBody>
          <a:bodyPr wrap="square" rtlCol="0">
            <a:spAutoFit/>
          </a:bodyPr>
          <a:lstStyle/>
          <a:p>
            <a:pPr lvl="0"/>
            <a:r>
              <a:rPr lang="sl-SI" sz="1400" dirty="0">
                <a:latin typeface="Calibri Light" panose="020F0302020204030204" pitchFamily="34" charset="0"/>
                <a:cs typeface="Calibri Light" panose="020F0302020204030204" pitchFamily="34" charset="0"/>
              </a:rPr>
              <a:t>Zapisani vrstni red izbranih šol in programov oziroma poklicev je upoštevan kot dokončen in ga kasneje ni mogoče popravljati.</a:t>
            </a:r>
          </a:p>
        </p:txBody>
      </p:sp>
      <p:sp>
        <p:nvSpPr>
          <p:cNvPr id="9" name="PoljeZBesedilom 8">
            <a:extLst>
              <a:ext uri="{FF2B5EF4-FFF2-40B4-BE49-F238E27FC236}">
                <a16:creationId xmlns:a16="http://schemas.microsoft.com/office/drawing/2014/main" id="{10A3D9BD-1EBD-47EC-A635-2A0A0B9DA7FE}"/>
              </a:ext>
            </a:extLst>
          </p:cNvPr>
          <p:cNvSpPr txBox="1"/>
          <p:nvPr/>
        </p:nvSpPr>
        <p:spPr>
          <a:xfrm>
            <a:off x="892946" y="5507810"/>
            <a:ext cx="10778230" cy="738664"/>
          </a:xfrm>
          <a:prstGeom prst="rect">
            <a:avLst/>
          </a:prstGeom>
          <a:noFill/>
        </p:spPr>
        <p:txBody>
          <a:bodyPr wrap="square" rtlCol="0">
            <a:spAutoFit/>
          </a:bodyPr>
          <a:lstStyle/>
          <a:p>
            <a:pPr lvl="0"/>
            <a:r>
              <a:rPr lang="sl-SI" sz="1400" dirty="0">
                <a:latin typeface="Calibri Light" panose="020F0302020204030204" pitchFamily="34" charset="0"/>
                <a:cs typeface="Calibri Light" panose="020F0302020204030204" pitchFamily="34" charset="0"/>
              </a:rPr>
              <a:t>Izpolni tabelo, in sicer rangiraj šole od 1 do 10, pri čemer upoštevaj </a:t>
            </a:r>
            <a:r>
              <a:rPr lang="sl-SI" sz="1400" b="1" dirty="0">
                <a:latin typeface="Calibri Light" panose="020F0302020204030204" pitchFamily="34" charset="0"/>
                <a:cs typeface="Calibri Light" panose="020F0302020204030204" pitchFamily="34" charset="0"/>
              </a:rPr>
              <a:t>svoje želje </a:t>
            </a:r>
            <a:r>
              <a:rPr lang="sl-SI" sz="1400" dirty="0">
                <a:latin typeface="Calibri Light" panose="020F0302020204030204" pitchFamily="34" charset="0"/>
                <a:cs typeface="Calibri Light" panose="020F0302020204030204" pitchFamily="34" charset="0"/>
              </a:rPr>
              <a:t>in na prvo mesto napiši šolo, na katero se najbolj želiš vpisati, na drugo mesto šolo, ki ti je druga najljubša itd. Na zadnji mesti vpiši šoli za kateri si prepričan, da boš nanju sprejet. </a:t>
            </a:r>
          </a:p>
          <a:p>
            <a:pPr lvl="0"/>
            <a:r>
              <a:rPr lang="sl-SI" sz="1400" dirty="0">
                <a:latin typeface="Calibri Light" panose="020F0302020204030204" pitchFamily="34" charset="0"/>
                <a:cs typeface="Calibri Light" panose="020F0302020204030204" pitchFamily="34" charset="0"/>
              </a:rPr>
              <a:t>SPREJET BOŠ NA PRVO ŠOLO, ZA KATERO BOŠ IMEL DOVOLJ TOČK.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DCC2F0AD-589D-4BB4-AD63-027358C19210}"/>
              </a:ext>
            </a:extLst>
          </p:cNvPr>
          <p:cNvSpPr>
            <a:spLocks noGrp="1" noChangeArrowheads="1"/>
          </p:cNvSpPr>
          <p:nvPr>
            <p:ph type="title"/>
          </p:nvPr>
        </p:nvSpPr>
        <p:spPr>
          <a:xfrm>
            <a:off x="1981200" y="14396"/>
            <a:ext cx="8229600" cy="792163"/>
          </a:xfrm>
        </p:spPr>
        <p:txBody>
          <a:bodyPr/>
          <a:lstStyle/>
          <a:p>
            <a:r>
              <a:rPr lang="sl-SI" altLang="sl-SI" sz="3200" b="1" dirty="0">
                <a:solidFill>
                  <a:srgbClr val="FF0000"/>
                </a:solidFill>
                <a:latin typeface="Calibri Light" panose="020F0302020204030204" pitchFamily="34" charset="0"/>
                <a:cs typeface="Calibri Light" panose="020F0302020204030204" pitchFamily="34" charset="0"/>
              </a:rPr>
              <a:t>POMEMBNI DATUMI - ROKOVNIK</a:t>
            </a:r>
            <a:r>
              <a:rPr lang="sl-SI" altLang="sl-SI" sz="3200" b="1" dirty="0">
                <a:solidFill>
                  <a:srgbClr val="FF0000"/>
                </a:solidFill>
              </a:rPr>
              <a:t>:</a:t>
            </a:r>
            <a:endParaRPr lang="sl-SI" altLang="sl-SI" sz="2400" b="1" dirty="0">
              <a:solidFill>
                <a:srgbClr val="FF0000"/>
              </a:solidFill>
            </a:endParaRPr>
          </a:p>
        </p:txBody>
      </p:sp>
      <p:sp>
        <p:nvSpPr>
          <p:cNvPr id="3" name="Ograda vsebine 2">
            <a:extLst>
              <a:ext uri="{FF2B5EF4-FFF2-40B4-BE49-F238E27FC236}">
                <a16:creationId xmlns:a16="http://schemas.microsoft.com/office/drawing/2014/main" id="{EA25F603-0215-4FD2-B8B8-4F569876E0F4}"/>
              </a:ext>
            </a:extLst>
          </p:cNvPr>
          <p:cNvSpPr>
            <a:spLocks noGrp="1"/>
          </p:cNvSpPr>
          <p:nvPr>
            <p:ph idx="1"/>
          </p:nvPr>
        </p:nvSpPr>
        <p:spPr>
          <a:xfrm>
            <a:off x="110970" y="307844"/>
            <a:ext cx="11970059" cy="6412552"/>
          </a:xfrm>
        </p:spPr>
        <p:txBody>
          <a:bodyPr/>
          <a:lstStyle/>
          <a:p>
            <a:pPr marL="0" indent="0">
              <a:spcBef>
                <a:spcPts val="0"/>
              </a:spcBef>
              <a:buNone/>
              <a:defRPr/>
            </a:pPr>
            <a:endParaRPr lang="sl-SI" sz="1400"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b="1" dirty="0">
                <a:solidFill>
                  <a:schemeClr val="accent6">
                    <a:lumMod val="50000"/>
                  </a:schemeClr>
                </a:solidFill>
                <a:latin typeface="Calibri Light" panose="020F0302020204030204" pitchFamily="34" charset="0"/>
                <a:cs typeface="Calibri Light" panose="020F0302020204030204" pitchFamily="34" charset="0"/>
              </a:rPr>
              <a:t>19. april 2023</a:t>
            </a:r>
            <a:r>
              <a:rPr lang="sl-SI" sz="1400" dirty="0">
                <a:solidFill>
                  <a:schemeClr val="accent6">
                    <a:lumMod val="50000"/>
                  </a:schemeClr>
                </a:solidFill>
                <a:latin typeface="Calibri Light" panose="020F0302020204030204" pitchFamily="34" charset="0"/>
                <a:cs typeface="Calibri Light" panose="020F0302020204030204" pitchFamily="34" charset="0"/>
              </a:rPr>
              <a:t>: objava sprememb obsega vpisa in stanja prijav za vpis v srednje šola za šolsko leto 2023/24 (www.mizs.gov.si)</a:t>
            </a:r>
          </a:p>
          <a:p>
            <a:pPr>
              <a:spcBef>
                <a:spcPts val="0"/>
              </a:spcBef>
              <a:buFont typeface="Arial" panose="020B0604020202020204" pitchFamily="34" charset="0"/>
              <a:buChar char="•"/>
              <a:defRPr/>
            </a:pPr>
            <a:r>
              <a:rPr lang="sl-SI" sz="1400" b="1" u="sng" dirty="0">
                <a:solidFill>
                  <a:srgbClr val="FF0000"/>
                </a:solidFill>
                <a:latin typeface="Calibri Light" panose="020F0302020204030204" pitchFamily="34" charset="0"/>
                <a:cs typeface="Calibri Light" panose="020F0302020204030204" pitchFamily="34" charset="0"/>
              </a:rPr>
              <a:t>24. april 2023 do 14. ure: do tega datuma imate možnost morebitnih prenosov prijav za vpis v srednje šole - </a:t>
            </a:r>
            <a:r>
              <a:rPr lang="sl-SI" sz="1400" b="1" dirty="0" err="1">
                <a:solidFill>
                  <a:srgbClr val="FF0000"/>
                </a:solidFill>
                <a:latin typeface="Calibri Light" panose="020F0302020204030204" pitchFamily="34" charset="0"/>
                <a:cs typeface="Calibri Light" panose="020F0302020204030204" pitchFamily="34" charset="0"/>
              </a:rPr>
              <a:t>zadnjI</a:t>
            </a:r>
            <a:r>
              <a:rPr lang="sl-SI" sz="1400" b="1" dirty="0">
                <a:solidFill>
                  <a:srgbClr val="FF0000"/>
                </a:solidFill>
                <a:latin typeface="Calibri Light" panose="020F0302020204030204" pitchFamily="34" charset="0"/>
                <a:cs typeface="Calibri Light" panose="020F0302020204030204" pitchFamily="34" charset="0"/>
              </a:rPr>
              <a:t> ponedeljek v aprilu </a:t>
            </a:r>
          </a:p>
          <a:p>
            <a:pPr marL="0" indent="0">
              <a:spcBef>
                <a:spcPts val="0"/>
              </a:spcBef>
              <a:buNone/>
              <a:defRPr/>
            </a:pPr>
            <a:endParaRPr lang="sl-SI" sz="1400" b="1" u="sng" dirty="0">
              <a:solidFill>
                <a:srgbClr val="FF0000"/>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dirty="0">
                <a:solidFill>
                  <a:schemeClr val="accent6">
                    <a:lumMod val="50000"/>
                  </a:schemeClr>
                </a:solidFill>
                <a:latin typeface="Calibri Light" panose="020F0302020204030204" pitchFamily="34" charset="0"/>
                <a:cs typeface="Calibri Light" panose="020F0302020204030204" pitchFamily="34" charset="0"/>
              </a:rPr>
              <a:t>4. maj 2023: NPZ iz slovenščine ali italijanščine ali madžarščine</a:t>
            </a:r>
          </a:p>
          <a:p>
            <a:pPr>
              <a:spcBef>
                <a:spcPts val="0"/>
              </a:spcBef>
              <a:buFont typeface="Arial" panose="020B0604020202020204" pitchFamily="34" charset="0"/>
              <a:buChar char="•"/>
              <a:defRPr/>
            </a:pPr>
            <a:r>
              <a:rPr lang="sl-SI" sz="1400" dirty="0">
                <a:solidFill>
                  <a:schemeClr val="accent6">
                    <a:lumMod val="50000"/>
                  </a:schemeClr>
                </a:solidFill>
                <a:latin typeface="Calibri Light" panose="020F0302020204030204" pitchFamily="34" charset="0"/>
                <a:cs typeface="Calibri Light" panose="020F0302020204030204" pitchFamily="34" charset="0"/>
              </a:rPr>
              <a:t>8. maj 2023: NPZ iz matematike</a:t>
            </a:r>
          </a:p>
          <a:p>
            <a:pPr>
              <a:spcBef>
                <a:spcPts val="0"/>
              </a:spcBef>
              <a:buFont typeface="Arial" panose="020B0604020202020204" pitchFamily="34" charset="0"/>
              <a:buChar char="•"/>
              <a:defRPr/>
            </a:pPr>
            <a:r>
              <a:rPr lang="sl-SI" sz="1400" dirty="0">
                <a:solidFill>
                  <a:schemeClr val="accent6">
                    <a:lumMod val="50000"/>
                  </a:schemeClr>
                </a:solidFill>
                <a:latin typeface="Calibri Light" panose="020F0302020204030204" pitchFamily="34" charset="0"/>
                <a:cs typeface="Calibri Light" panose="020F0302020204030204" pitchFamily="34" charset="0"/>
              </a:rPr>
              <a:t>10. maj 2023: NPZ iz tretjega predmeta (domovinska in državljanska kultura in etika)</a:t>
            </a:r>
          </a:p>
          <a:p>
            <a:pPr>
              <a:spcBef>
                <a:spcPts val="0"/>
              </a:spcBef>
              <a:buFont typeface="Arial" panose="020B0604020202020204" pitchFamily="34" charset="0"/>
              <a:buChar char="•"/>
              <a:defRPr/>
            </a:pPr>
            <a:endParaRPr lang="sl-SI" sz="1400"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dirty="0">
                <a:solidFill>
                  <a:schemeClr val="accent6">
                    <a:lumMod val="50000"/>
                  </a:schemeClr>
                </a:solidFill>
                <a:latin typeface="Calibri Light" panose="020F0302020204030204" pitchFamily="34" charset="0"/>
                <a:cs typeface="Calibri Light" panose="020F0302020204030204" pitchFamily="34" charset="0"/>
              </a:rPr>
              <a:t>24. maj 2023: obveščanje osnovnih in srednjih šol o omejitvah in spremembah obsega razpisanih mest, javna objava omejitev vpisa (</a:t>
            </a:r>
            <a:r>
              <a:rPr lang="sl-SI" sz="1400" dirty="0">
                <a:solidFill>
                  <a:schemeClr val="accent6">
                    <a:lumMod val="50000"/>
                  </a:schemeClr>
                </a:solidFill>
                <a:latin typeface="Calibri Light" panose="020F0302020204030204" pitchFamily="34" charset="0"/>
                <a:cs typeface="Calibri Light" panose="020F0302020204030204" pitchFamily="34" charset="0"/>
                <a:hlinkClick r:id="rId2"/>
              </a:rPr>
              <a:t>www.mizs.gov.si</a:t>
            </a:r>
            <a:r>
              <a:rPr lang="sl-SI" sz="1400" dirty="0">
                <a:solidFill>
                  <a:schemeClr val="accent6">
                    <a:lumMod val="50000"/>
                  </a:schemeClr>
                </a:solidFill>
                <a:latin typeface="Calibri Light" panose="020F0302020204030204" pitchFamily="34" charset="0"/>
                <a:cs typeface="Calibri Light" panose="020F0302020204030204" pitchFamily="34" charset="0"/>
              </a:rPr>
              <a:t>)</a:t>
            </a:r>
          </a:p>
          <a:p>
            <a:pPr>
              <a:spcBef>
                <a:spcPts val="0"/>
              </a:spcBef>
              <a:buFont typeface="Arial" panose="020B0604020202020204" pitchFamily="34" charset="0"/>
              <a:buChar char="•"/>
              <a:defRPr/>
            </a:pPr>
            <a:endParaRPr lang="sl-SI" sz="1400"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b="1" dirty="0">
                <a:solidFill>
                  <a:srgbClr val="FF0000"/>
                </a:solidFill>
                <a:latin typeface="Calibri Light" panose="020F0302020204030204" pitchFamily="34" charset="0"/>
                <a:cs typeface="Calibri Light" panose="020F0302020204030204" pitchFamily="34" charset="0"/>
              </a:rPr>
              <a:t>29. maj 2023: obveščanje prijavljenih kandidatov o omejitvah vpisa s strani srednjih šol, kjer imajo oddano prijavnico</a:t>
            </a:r>
          </a:p>
          <a:p>
            <a:pPr>
              <a:spcBef>
                <a:spcPts val="0"/>
              </a:spcBef>
              <a:buFont typeface="Arial" panose="020B0604020202020204" pitchFamily="34" charset="0"/>
              <a:buChar char="•"/>
              <a:defRPr/>
            </a:pPr>
            <a:endParaRPr lang="sl-SI" sz="1400" b="1" dirty="0">
              <a:solidFill>
                <a:srgbClr val="FF0000"/>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dirty="0">
                <a:solidFill>
                  <a:schemeClr val="accent6">
                    <a:lumMod val="50000"/>
                  </a:schemeClr>
                </a:solidFill>
                <a:latin typeface="Calibri Light" panose="020F0302020204030204" pitchFamily="34" charset="0"/>
                <a:cs typeface="Calibri Light" panose="020F0302020204030204" pitchFamily="34" charset="0"/>
              </a:rPr>
              <a:t>31. maj 2023: seznanitev učencev z dosežki NPZ v 9. razredu</a:t>
            </a:r>
          </a:p>
          <a:p>
            <a:pPr>
              <a:spcBef>
                <a:spcPts val="0"/>
              </a:spcBef>
              <a:buFont typeface="Arial" panose="020B0604020202020204" pitchFamily="34" charset="0"/>
              <a:buChar char="•"/>
              <a:defRPr/>
            </a:pPr>
            <a:r>
              <a:rPr lang="sl-SI" sz="1400" dirty="0">
                <a:solidFill>
                  <a:schemeClr val="accent6">
                    <a:lumMod val="50000"/>
                  </a:schemeClr>
                </a:solidFill>
                <a:latin typeface="Calibri Light" panose="020F0302020204030204" pitchFamily="34" charset="0"/>
                <a:cs typeface="Calibri Light" panose="020F0302020204030204" pitchFamily="34" charset="0"/>
              </a:rPr>
              <a:t>31. maj do 2. junija 2023: uveljavljanje pravice vpogleda v učenčeve ovrednotene pisne naloge NPZ, vpogled se opravi na šoli</a:t>
            </a:r>
          </a:p>
          <a:p>
            <a:pPr>
              <a:spcBef>
                <a:spcPts val="0"/>
              </a:spcBef>
              <a:buFont typeface="Arial" panose="020B0604020202020204" pitchFamily="34" charset="0"/>
              <a:buChar char="•"/>
              <a:defRPr/>
            </a:pPr>
            <a:endParaRPr lang="sl-SI" sz="1400" dirty="0">
              <a:solidFill>
                <a:schemeClr val="accent6">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b="1" dirty="0">
                <a:solidFill>
                  <a:srgbClr val="FF0000"/>
                </a:solidFill>
                <a:latin typeface="Calibri Light" panose="020F0302020204030204" pitchFamily="34" charset="0"/>
                <a:cs typeface="Calibri Light" panose="020F0302020204030204" pitchFamily="34" charset="0"/>
              </a:rPr>
              <a:t>15. junij 2023: razdelitev zaključnih spričeval in obvestil o dosežkih NPZ učencem 9. razreda</a:t>
            </a:r>
          </a:p>
          <a:p>
            <a:pPr>
              <a:spcBef>
                <a:spcPts val="0"/>
              </a:spcBef>
              <a:buFont typeface="Arial" panose="020B0604020202020204" pitchFamily="34" charset="0"/>
              <a:buChar char="•"/>
              <a:defRPr/>
            </a:pPr>
            <a:endParaRPr lang="sl-SI" sz="1400" b="1" dirty="0">
              <a:solidFill>
                <a:srgbClr val="FF0000"/>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800" b="1" dirty="0">
                <a:solidFill>
                  <a:srgbClr val="FF0000"/>
                </a:solidFill>
                <a:latin typeface="Calibri Light" panose="020F0302020204030204" pitchFamily="34" charset="0"/>
                <a:cs typeface="Calibri Light" panose="020F0302020204030204" pitchFamily="34" charset="0"/>
              </a:rPr>
              <a:t>16. do 21. junij 2023 do 14. ure: vpis oziroma izvedba 1. kroga izbirnega postopka</a:t>
            </a:r>
          </a:p>
          <a:p>
            <a:pPr marL="0" indent="0">
              <a:spcBef>
                <a:spcPts val="0"/>
              </a:spcBef>
              <a:buNone/>
              <a:defRPr/>
            </a:pPr>
            <a:endParaRPr lang="sl-SI" sz="1400" b="1" dirty="0">
              <a:solidFill>
                <a:srgbClr val="FF0000"/>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dirty="0">
                <a:solidFill>
                  <a:schemeClr val="accent2">
                    <a:lumMod val="50000"/>
                  </a:schemeClr>
                </a:solidFill>
                <a:latin typeface="Calibri Light" panose="020F0302020204030204" pitchFamily="34" charset="0"/>
                <a:cs typeface="Calibri Light" panose="020F0302020204030204" pitchFamily="34" charset="0"/>
              </a:rPr>
              <a:t>21. junij 2023 do 15. ure: objava rezultatov prvega kroga izbirnega postopka in seznanitev kandidatov, ki v 1. krogu niso bili uspešni z možnostmi v 2. krogu</a:t>
            </a:r>
          </a:p>
          <a:p>
            <a:pPr>
              <a:spcBef>
                <a:spcPts val="0"/>
              </a:spcBef>
              <a:buFont typeface="Arial" panose="020B0604020202020204" pitchFamily="34" charset="0"/>
              <a:buChar char="•"/>
              <a:defRPr/>
            </a:pPr>
            <a:r>
              <a:rPr lang="sl-SI" sz="1400" dirty="0">
                <a:solidFill>
                  <a:schemeClr val="accent2">
                    <a:lumMod val="50000"/>
                  </a:schemeClr>
                </a:solidFill>
                <a:latin typeface="Calibri Light" panose="020F0302020204030204" pitchFamily="34" charset="0"/>
                <a:cs typeface="Calibri Light" panose="020F0302020204030204" pitchFamily="34" charset="0"/>
              </a:rPr>
              <a:t>21. junij 2023 do 16. ure: objava spodnjih mej 1. kroga izbirnega postopka na internetu (</a:t>
            </a:r>
            <a:r>
              <a:rPr lang="sl-SI" sz="1400" dirty="0">
                <a:solidFill>
                  <a:schemeClr val="accent2">
                    <a:lumMod val="50000"/>
                  </a:schemeClr>
                </a:solidFill>
                <a:latin typeface="Calibri Light" panose="020F0302020204030204" pitchFamily="34" charset="0"/>
                <a:cs typeface="Calibri Light" panose="020F0302020204030204" pitchFamily="34" charset="0"/>
                <a:hlinkClick r:id="rId2"/>
              </a:rPr>
              <a:t>www.mizs.gov.si</a:t>
            </a:r>
            <a:r>
              <a:rPr lang="sl-SI" sz="1400" dirty="0">
                <a:solidFill>
                  <a:schemeClr val="accent2">
                    <a:lumMod val="50000"/>
                  </a:schemeClr>
                </a:solidFill>
                <a:latin typeface="Calibri Light" panose="020F0302020204030204" pitchFamily="34" charset="0"/>
                <a:cs typeface="Calibri Light" panose="020F0302020204030204" pitchFamily="34" charset="0"/>
              </a:rPr>
              <a:t>)</a:t>
            </a:r>
          </a:p>
          <a:p>
            <a:pPr marL="0" indent="0">
              <a:spcBef>
                <a:spcPts val="0"/>
              </a:spcBef>
              <a:buNone/>
              <a:defRPr/>
            </a:pPr>
            <a:endParaRPr lang="sl-SI" sz="1400" dirty="0">
              <a:solidFill>
                <a:schemeClr val="accent2">
                  <a:lumMod val="50000"/>
                </a:schemeClr>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800" b="1" dirty="0">
                <a:solidFill>
                  <a:srgbClr val="FF0000"/>
                </a:solidFill>
                <a:latin typeface="Calibri Light" panose="020F0302020204030204" pitchFamily="34" charset="0"/>
                <a:cs typeface="Calibri Light" panose="020F0302020204030204" pitchFamily="34" charset="0"/>
              </a:rPr>
              <a:t>23. junija 2023 do 15. ure: rok za prijavo kandidatov za 2. krog izbirnega postopka</a:t>
            </a:r>
          </a:p>
          <a:p>
            <a:pPr>
              <a:spcBef>
                <a:spcPts val="0"/>
              </a:spcBef>
              <a:buFont typeface="Arial" panose="020B0604020202020204" pitchFamily="34" charset="0"/>
              <a:buChar char="•"/>
              <a:defRPr/>
            </a:pPr>
            <a:r>
              <a:rPr lang="sl-SI" sz="1800" b="1" dirty="0">
                <a:solidFill>
                  <a:srgbClr val="FF0000"/>
                </a:solidFill>
                <a:latin typeface="Calibri Light" panose="020F0302020204030204" pitchFamily="34" charset="0"/>
                <a:cs typeface="Calibri Light" panose="020F0302020204030204" pitchFamily="34" charset="0"/>
              </a:rPr>
              <a:t>29. junij 2023 do 15. ure: objava rezultatov 2. kroga izbirnega postopka</a:t>
            </a:r>
          </a:p>
          <a:p>
            <a:pPr>
              <a:spcBef>
                <a:spcPts val="0"/>
              </a:spcBef>
              <a:buFont typeface="Arial" panose="020B0604020202020204" pitchFamily="34" charset="0"/>
              <a:buChar char="•"/>
              <a:defRPr/>
            </a:pPr>
            <a:r>
              <a:rPr lang="sl-SI" sz="1800" b="1" dirty="0">
                <a:solidFill>
                  <a:srgbClr val="FF0000"/>
                </a:solidFill>
                <a:latin typeface="Calibri Light" panose="020F0302020204030204" pitchFamily="34" charset="0"/>
                <a:cs typeface="Calibri Light" panose="020F0302020204030204" pitchFamily="34" charset="0"/>
              </a:rPr>
              <a:t>30. junij 2023 do 14. ure: vpis kandidatov, ki so bili uspešni v 2. krogu izbirnega postopka</a:t>
            </a:r>
          </a:p>
          <a:p>
            <a:pPr>
              <a:spcBef>
                <a:spcPts val="0"/>
              </a:spcBef>
              <a:buFont typeface="Arial" panose="020B0604020202020204" pitchFamily="34" charset="0"/>
              <a:buChar char="•"/>
              <a:defRPr/>
            </a:pPr>
            <a:endParaRPr lang="sl-SI" sz="1800" b="1" dirty="0">
              <a:solidFill>
                <a:srgbClr val="FF0000"/>
              </a:solidFill>
              <a:latin typeface="Calibri Light" panose="020F0302020204030204" pitchFamily="34" charset="0"/>
              <a:cs typeface="Calibri Light" panose="020F0302020204030204" pitchFamily="34" charset="0"/>
            </a:endParaRPr>
          </a:p>
          <a:p>
            <a:pPr>
              <a:spcBef>
                <a:spcPts val="0"/>
              </a:spcBef>
              <a:buFont typeface="Arial" panose="020B0604020202020204" pitchFamily="34" charset="0"/>
              <a:buChar char="•"/>
              <a:defRPr/>
            </a:pPr>
            <a:r>
              <a:rPr lang="sl-SI" sz="1400" b="1" dirty="0">
                <a:solidFill>
                  <a:srgbClr val="FF0000"/>
                </a:solidFill>
                <a:latin typeface="Calibri Light" panose="020F0302020204030204" pitchFamily="34" charset="0"/>
                <a:cs typeface="Calibri Light" panose="020F0302020204030204" pitchFamily="34" charset="0"/>
              </a:rPr>
              <a:t>3. julij 2023 do 15. ure: objava še prostih mest za vpis (www.mizs.gov.si)</a:t>
            </a:r>
          </a:p>
          <a:p>
            <a:pPr>
              <a:spcBef>
                <a:spcPts val="0"/>
              </a:spcBef>
              <a:buFont typeface="Arial" panose="020B0604020202020204" pitchFamily="34" charset="0"/>
              <a:buChar char="•"/>
              <a:defRPr/>
            </a:pPr>
            <a:r>
              <a:rPr lang="sl-SI" sz="1400" b="1" dirty="0">
                <a:solidFill>
                  <a:srgbClr val="FF0000"/>
                </a:solidFill>
                <a:latin typeface="Calibri Light" panose="020F0302020204030204" pitchFamily="34" charset="0"/>
                <a:cs typeface="Calibri Light" panose="020F0302020204030204" pitchFamily="34" charset="0"/>
              </a:rPr>
              <a:t>31. avgust 2023: vpis na srednjih šolah, kjer imajo še prosta mesta</a:t>
            </a:r>
          </a:p>
          <a:p>
            <a:pPr marL="457200" indent="-457200">
              <a:spcBef>
                <a:spcPts val="0"/>
              </a:spcBef>
              <a:buFont typeface="Arial" panose="020B0604020202020204" pitchFamily="34" charset="0"/>
              <a:buChar char="•"/>
              <a:defRPr/>
            </a:pPr>
            <a:endParaRPr lang="sl-SI" sz="2150" b="1" i="1" dirty="0">
              <a:solidFill>
                <a:srgbClr val="FF0000"/>
              </a:solidFill>
            </a:endParaRPr>
          </a:p>
          <a:p>
            <a:pPr>
              <a:defRPr/>
            </a:pPr>
            <a:endParaRPr lang="sl-SI" dirty="0"/>
          </a:p>
        </p:txBody>
      </p:sp>
      <p:sp>
        <p:nvSpPr>
          <p:cNvPr id="4" name="PoljeZBesedilom 3">
            <a:extLst>
              <a:ext uri="{FF2B5EF4-FFF2-40B4-BE49-F238E27FC236}">
                <a16:creationId xmlns:a16="http://schemas.microsoft.com/office/drawing/2014/main" id="{ABB4F50D-C10B-4A75-A8E4-3EDC5094DE3F}"/>
              </a:ext>
            </a:extLst>
          </p:cNvPr>
          <p:cNvSpPr txBox="1"/>
          <p:nvPr/>
        </p:nvSpPr>
        <p:spPr>
          <a:xfrm>
            <a:off x="110969" y="4358936"/>
            <a:ext cx="11970059" cy="1754326"/>
          </a:xfrm>
          <a:prstGeom prst="rect">
            <a:avLst/>
          </a:prstGeom>
          <a:noFill/>
          <a:ln w="76200">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sl-SI" dirty="0"/>
          </a:p>
          <a:p>
            <a:endParaRPr lang="sl-SI" dirty="0"/>
          </a:p>
          <a:p>
            <a:endParaRPr lang="sl-SI" dirty="0"/>
          </a:p>
          <a:p>
            <a:endParaRPr lang="sl-SI" dirty="0"/>
          </a:p>
          <a:p>
            <a:endParaRPr lang="sl-SI" dirty="0"/>
          </a:p>
          <a:p>
            <a:endParaRPr lang="sl-SI" dirty="0"/>
          </a:p>
        </p:txBody>
      </p:sp>
    </p:spTree>
    <p:extLst>
      <p:ext uri="{BB962C8B-B14F-4D97-AF65-F5344CB8AC3E}">
        <p14:creationId xmlns:p14="http://schemas.microsoft.com/office/powerpoint/2010/main" val="319581932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2773</Words>
  <Application>Microsoft Office PowerPoint</Application>
  <PresentationFormat>Širokozaslonsko</PresentationFormat>
  <Paragraphs>303</Paragraphs>
  <Slides>19</Slides>
  <Notes>1</Notes>
  <HiddenSlides>0</HiddenSlides>
  <MMClips>0</MMClips>
  <ScaleCrop>false</ScaleCrop>
  <HeadingPairs>
    <vt:vector size="6" baseType="variant">
      <vt:variant>
        <vt:lpstr>Uporabljene pisave</vt:lpstr>
      </vt:variant>
      <vt:variant>
        <vt:i4>8</vt:i4>
      </vt:variant>
      <vt:variant>
        <vt:lpstr>Tema</vt:lpstr>
      </vt:variant>
      <vt:variant>
        <vt:i4>5</vt:i4>
      </vt:variant>
      <vt:variant>
        <vt:lpstr>Naslovi diapozitivov</vt:lpstr>
      </vt:variant>
      <vt:variant>
        <vt:i4>19</vt:i4>
      </vt:variant>
    </vt:vector>
  </HeadingPairs>
  <TitlesOfParts>
    <vt:vector size="32" baseType="lpstr">
      <vt:lpstr>Arial</vt:lpstr>
      <vt:lpstr>Arial Narrow</vt:lpstr>
      <vt:lpstr>Calibri</vt:lpstr>
      <vt:lpstr>Calibri Light</vt:lpstr>
      <vt:lpstr>Eras Light ITC</vt:lpstr>
      <vt:lpstr>Symbol</vt:lpstr>
      <vt:lpstr>Tahoma</vt:lpstr>
      <vt:lpstr>Times New Roman</vt:lpstr>
      <vt:lpstr>Officeova tema</vt:lpstr>
      <vt:lpstr>1_Office Theme</vt:lpstr>
      <vt:lpstr>Privzeti načrt</vt:lpstr>
      <vt:lpstr>Office Theme</vt:lpstr>
      <vt:lpstr>1_Officeova tema</vt:lpstr>
      <vt:lpstr>OD PRIJAVE DO VPISA</vt:lpstr>
      <vt:lpstr>PowerPointova predstavitev</vt:lpstr>
      <vt:lpstr>PowerPointova predstavitev</vt:lpstr>
      <vt:lpstr>PowerPointova predstavitev</vt:lpstr>
      <vt:lpstr>PowerPointova predstavitev</vt:lpstr>
      <vt:lpstr>PowerPointova predstavitev</vt:lpstr>
      <vt:lpstr>PowerPointova predstavitev</vt:lpstr>
      <vt:lpstr>PRIJAVLJANJE V 2. KROG IZBIRNEGA POSTOPKA</vt:lpstr>
      <vt:lpstr>POMEMBNI DATUMI - ROKOVNIK:</vt:lpstr>
      <vt:lpstr> POMEMBNE PODROBNOSTI:</vt:lpstr>
      <vt:lpstr>PowerPointova predstavitev</vt:lpstr>
      <vt:lpstr>IZBIRNI POSTOPEK -DOLOČANJE SPODNJE MEJE TOČK</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PRIJAVE DO VPISA</dc:title>
  <dc:creator>Klara Urbanc Kopušar</dc:creator>
  <cp:lastModifiedBy>Klara Urbanc Kopušar</cp:lastModifiedBy>
  <cp:revision>38</cp:revision>
  <cp:lastPrinted>2023-04-12T14:18:05Z</cp:lastPrinted>
  <dcterms:created xsi:type="dcterms:W3CDTF">2023-04-12T07:21:40Z</dcterms:created>
  <dcterms:modified xsi:type="dcterms:W3CDTF">2023-04-13T04:40:20Z</dcterms:modified>
</cp:coreProperties>
</file>