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3" r:id="rId5"/>
    <p:sldId id="264" r:id="rId6"/>
    <p:sldId id="265" r:id="rId7"/>
    <p:sldId id="268" r:id="rId8"/>
    <p:sldId id="260" r:id="rId9"/>
    <p:sldId id="270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4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A02-F05F-4ED5-AB2B-E6ECCD824F0C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7DD-0B2D-4F5A-B911-2ABC904123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306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A02-F05F-4ED5-AB2B-E6ECCD824F0C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7DD-0B2D-4F5A-B911-2ABC904123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968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A02-F05F-4ED5-AB2B-E6ECCD824F0C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7DD-0B2D-4F5A-B911-2ABC904123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865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A02-F05F-4ED5-AB2B-E6ECCD824F0C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7DD-0B2D-4F5A-B911-2ABC904123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146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A02-F05F-4ED5-AB2B-E6ECCD824F0C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7DD-0B2D-4F5A-B911-2ABC904123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466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A02-F05F-4ED5-AB2B-E6ECCD824F0C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7DD-0B2D-4F5A-B911-2ABC904123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635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A02-F05F-4ED5-AB2B-E6ECCD824F0C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7DD-0B2D-4F5A-B911-2ABC904123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4023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A02-F05F-4ED5-AB2B-E6ECCD824F0C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7DD-0B2D-4F5A-B911-2ABC904123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132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A02-F05F-4ED5-AB2B-E6ECCD824F0C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7DD-0B2D-4F5A-B911-2ABC904123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06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A02-F05F-4ED5-AB2B-E6ECCD824F0C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7DD-0B2D-4F5A-B911-2ABC904123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696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A02-F05F-4ED5-AB2B-E6ECCD824F0C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7DD-0B2D-4F5A-B911-2ABC904123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263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1AA02-F05F-4ED5-AB2B-E6ECCD824F0C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3A7DD-0B2D-4F5A-B911-2ABC904123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833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hyperlink" Target="https://www.gov.si/assets/ministrstva/MIZS/Dokumenti/Srednja-sola/Razpis-2020-21/Izjava-za-prenos-prijave.pdf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hdphoto" Target="../media/hdphoto2.wdp"/><Relationship Id="rId5" Type="http://schemas.openxmlformats.org/officeDocument/2006/relationships/hyperlink" Target="https://www.gov.si/assets/ministrstva/MIZS/Dokumenti/Srednja-sola/Razpis-2020-21/SKLEP-nov-rokovnik-za-vpis-v-20-21.pdf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www.gov.si/teme/vpis-v-srednjo-solo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029" name="Picture 5" descr="Creative workplace with yellow notebooks and alarm clock Free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14" y="762277"/>
            <a:ext cx="9151714" cy="609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743200" y="4509120"/>
            <a:ext cx="6400800" cy="1944216"/>
          </a:xfrm>
        </p:spPr>
        <p:txBody>
          <a:bodyPr>
            <a:normAutofit fontScale="92500" lnSpcReduction="10000"/>
          </a:bodyPr>
          <a:lstStyle/>
          <a:p>
            <a:r>
              <a:rPr lang="sl-SI" b="1" dirty="0" smtClean="0">
                <a:latin typeface="Arial Narrow" pitchFamily="34" charset="0"/>
              </a:rPr>
              <a:t>ROKOVNIK</a:t>
            </a:r>
            <a:r>
              <a:rPr lang="sl-SI" dirty="0" smtClean="0">
                <a:latin typeface="Arial Narrow" pitchFamily="34" charset="0"/>
              </a:rPr>
              <a:t> ZA VPIS V SREDNJE ŠOLE</a:t>
            </a:r>
          </a:p>
          <a:p>
            <a:r>
              <a:rPr lang="sl-SI" b="1" dirty="0" smtClean="0">
                <a:latin typeface="Arial Narrow" pitchFamily="34" charset="0"/>
              </a:rPr>
              <a:t>SPREMEMBE - </a:t>
            </a:r>
            <a:r>
              <a:rPr lang="sl-SI" dirty="0" smtClean="0">
                <a:latin typeface="Arial Narrow" pitchFamily="34" charset="0"/>
              </a:rPr>
              <a:t>maj 2020</a:t>
            </a:r>
          </a:p>
          <a:p>
            <a:endParaRPr lang="sl-SI" dirty="0" smtClean="0">
              <a:latin typeface="Arial Narrow" pitchFamily="34" charset="0"/>
            </a:endParaRPr>
          </a:p>
          <a:p>
            <a:r>
              <a:rPr lang="sl-SI" sz="2400" dirty="0" smtClean="0"/>
              <a:t>Informacija za starše in učence 9. r </a:t>
            </a:r>
            <a:endParaRPr lang="sl-SI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9747"/>
          <a:stretch/>
        </p:blipFill>
        <p:spPr bwMode="auto">
          <a:xfrm>
            <a:off x="251520" y="89201"/>
            <a:ext cx="1800200" cy="67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2051720" y="392944"/>
            <a:ext cx="607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OŠ LJUBNO OB SAVINJI, Cesta v Rastke 10, 3333 Ljubno ob Savinji </a:t>
            </a:r>
            <a:endParaRPr lang="sl-SI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2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reative workplace with yellow notebooks and alarm clock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9"/>
          <a:stretch/>
        </p:blipFill>
        <p:spPr bwMode="auto">
          <a:xfrm flipH="1" flipV="1">
            <a:off x="-30816" y="-1"/>
            <a:ext cx="9169534" cy="729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2289" y="-191523"/>
            <a:ext cx="7772400" cy="1163286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EED412"/>
                </a:solidFill>
              </a:rPr>
              <a:t>SPREMEMBE – VPIS V SŠ</a:t>
            </a:r>
            <a:endParaRPr lang="sl-SI" sz="4000" b="1" dirty="0">
              <a:solidFill>
                <a:srgbClr val="EED412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679236" y="1340768"/>
            <a:ext cx="7000662" cy="561662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</a:rPr>
              <a:t>PRIJAVA ZA VPIS </a:t>
            </a:r>
            <a:endParaRPr lang="sl-SI" sz="3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</a:rPr>
              <a:t>PRENOSI PRIJAV </a:t>
            </a:r>
          </a:p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</a:rPr>
              <a:t>VPISNI </a:t>
            </a: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</a:rPr>
              <a:t>POSTOPEK</a:t>
            </a:r>
            <a:endParaRPr lang="sl-SI" sz="3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</a:rPr>
              <a:t>STANJE PRIJAV</a:t>
            </a:r>
          </a:p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</a:rPr>
              <a:t>MERILA OB OMEJITVI </a:t>
            </a: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</a:rPr>
              <a:t>VPISA</a:t>
            </a:r>
          </a:p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</a:rPr>
              <a:t>SPLETNE POVEZAVE</a:t>
            </a:r>
            <a:endParaRPr lang="sl-SI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897" y="0"/>
            <a:ext cx="1458821" cy="9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" b="45000" l="38265" r="642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16" r="32492" b="50000"/>
          <a:stretch/>
        </p:blipFill>
        <p:spPr bwMode="auto">
          <a:xfrm rot="12202342">
            <a:off x="395474" y="1813814"/>
            <a:ext cx="4735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84778">
            <a:off x="337922" y="4405388"/>
            <a:ext cx="68262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1236">
            <a:off x="179512" y="3372680"/>
            <a:ext cx="68262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2389804"/>
            <a:ext cx="68262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03699">
            <a:off x="179512" y="5229199"/>
            <a:ext cx="68262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8182" l="1351" r="100000">
                        <a14:foregroundMark x1="27027" y1="36364" x2="27027" y2="36364"/>
                        <a14:foregroundMark x1="27703" y1="56364" x2="27703" y2="56364"/>
                        <a14:foregroundMark x1="36824" y1="58182" x2="36824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4324" y1="58182" x2="24324" y2="58182"/>
                        <a14:foregroundMark x1="19257" y1="58182" x2="19257" y2="58182"/>
                        <a14:foregroundMark x1="11486" y1="58182" x2="11486" y2="58182"/>
                        <a14:foregroundMark x1="25676" y1="79091" x2="25676" y2="79091"/>
                        <a14:foregroundMark x1="37500" y1="38182" x2="37500" y2="38182"/>
                        <a14:foregroundMark x1="33108" y1="36364" x2="33108" y2="36364"/>
                        <a14:foregroundMark x1="36824" y1="22727" x2="36824" y2="22727"/>
                        <a14:foregroundMark x1="42230" y1="58182" x2="42230" y2="58182"/>
                        <a14:foregroundMark x1="52027" y1="56364" x2="52027" y2="56364"/>
                        <a14:foregroundMark x1="47973" y1="47273" x2="47973" y2="47273"/>
                        <a14:foregroundMark x1="66216" y1="47273" x2="66216" y2="47273"/>
                        <a14:foregroundMark x1="72973" y1="56364" x2="72973" y2="56364"/>
                        <a14:foregroundMark x1="77365" y1="73636" x2="77365" y2="73636"/>
                        <a14:foregroundMark x1="92568" y1="28182" x2="92568" y2="28182"/>
                        <a14:foregroundMark x1="39527" y1="13636" x2="39527" y2="13636"/>
                        <a14:foregroundMark x1="46622" y1="38182" x2="46622" y2="38182"/>
                        <a14:foregroundMark x1="42905" y1="68182" x2="42905" y2="68182"/>
                        <a14:foregroundMark x1="86486" y1="77273" x2="86486" y2="77273"/>
                        <a14:foregroundMark x1="91216" y1="77273" x2="91216" y2="77273"/>
                        <a14:foregroundMark x1="68243" y1="77273" x2="68243" y2="77273"/>
                        <a14:foregroundMark x1="72973" y1="77273" x2="72973" y2="77273"/>
                        <a14:foregroundMark x1="57095" y1="73636" x2="57095" y2="73636"/>
                        <a14:foregroundMark x1="65541" y1="70000" x2="65541" y2="70000"/>
                        <a14:foregroundMark x1="87162" y1="77273" x2="87162" y2="77273"/>
                        <a14:foregroundMark x1="97635" y1="79091" x2="97635" y2="79091"/>
                        <a14:foregroundMark x1="86486" y1="64545" x2="86486" y2="64545"/>
                        <a14:foregroundMark x1="92568" y1="66364" x2="92568" y2="66364"/>
                        <a14:foregroundMark x1="56419" y1="82727" x2="56419" y2="82727"/>
                        <a14:foregroundMark x1="52703" y1="68182" x2="52703" y2="68182"/>
                        <a14:foregroundMark x1="49324" y1="62727" x2="49324" y2="62727"/>
                        <a14:foregroundMark x1="50000" y1="64545" x2="50000" y2="64545"/>
                        <a14:foregroundMark x1="49324" y1="56364" x2="49324" y2="56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4" y="97466"/>
            <a:ext cx="2088654" cy="77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74663">
            <a:off x="42905" y="6053011"/>
            <a:ext cx="96996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982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reative workplace with yellow notebooks and alarm clock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9"/>
          <a:stretch/>
        </p:blipFill>
        <p:spPr bwMode="auto">
          <a:xfrm flipH="1" flipV="1">
            <a:off x="-30816" y="-1"/>
            <a:ext cx="9169534" cy="729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-191523"/>
            <a:ext cx="7772400" cy="1163286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EED412"/>
                </a:solidFill>
              </a:rPr>
              <a:t>             SPREMEMBE – VPIS V SŠ</a:t>
            </a:r>
            <a:endParaRPr lang="sl-SI" sz="4000" b="1" dirty="0">
              <a:solidFill>
                <a:srgbClr val="EED412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318231" y="1340768"/>
            <a:ext cx="8358225" cy="511256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</a:rPr>
              <a:t>  PRIJAVA ZA VPIS </a:t>
            </a:r>
            <a:endParaRPr lang="sl-SI" sz="3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r>
              <a:rPr lang="sl-SI" sz="36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Podaljšan je rok za oddajo prijavnic za vpis v 1. letnik SŠ 2020 /2021.</a:t>
            </a:r>
          </a:p>
          <a:p>
            <a:pPr algn="l">
              <a:lnSpc>
                <a:spcPct val="150000"/>
              </a:lnSpc>
            </a:pPr>
            <a:r>
              <a:rPr lang="sl-SI" sz="36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Vse vaše prijavnice so bile oddane </a:t>
            </a:r>
            <a:r>
              <a:rPr lang="sl-SI" sz="36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2. 4. 2020</a:t>
            </a:r>
            <a:r>
              <a:rPr lang="sl-SI" sz="36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.</a:t>
            </a:r>
            <a:endParaRPr lang="sl-SI" sz="3600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897" y="0"/>
            <a:ext cx="1458821" cy="9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" b="45000" l="38265" r="642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16" r="32492" b="50000"/>
          <a:stretch/>
        </p:blipFill>
        <p:spPr bwMode="auto">
          <a:xfrm rot="12202342">
            <a:off x="112317" y="1702727"/>
            <a:ext cx="4735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8182" l="1351" r="100000">
                        <a14:foregroundMark x1="27027" y1="36364" x2="27027" y2="36364"/>
                        <a14:foregroundMark x1="27703" y1="56364" x2="27703" y2="56364"/>
                        <a14:foregroundMark x1="36824" y1="58182" x2="36824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4324" y1="58182" x2="24324" y2="58182"/>
                        <a14:foregroundMark x1="19257" y1="58182" x2="19257" y2="58182"/>
                        <a14:foregroundMark x1="11486" y1="58182" x2="11486" y2="58182"/>
                        <a14:foregroundMark x1="25676" y1="79091" x2="25676" y2="79091"/>
                        <a14:foregroundMark x1="37500" y1="38182" x2="37500" y2="38182"/>
                        <a14:foregroundMark x1="33108" y1="36364" x2="33108" y2="36364"/>
                        <a14:foregroundMark x1="36824" y1="22727" x2="36824" y2="22727"/>
                        <a14:foregroundMark x1="42230" y1="58182" x2="42230" y2="58182"/>
                        <a14:foregroundMark x1="52027" y1="56364" x2="52027" y2="56364"/>
                        <a14:foregroundMark x1="47973" y1="47273" x2="47973" y2="47273"/>
                        <a14:foregroundMark x1="66216" y1="47273" x2="66216" y2="47273"/>
                        <a14:foregroundMark x1="72973" y1="56364" x2="72973" y2="56364"/>
                        <a14:foregroundMark x1="77365" y1="73636" x2="77365" y2="73636"/>
                        <a14:foregroundMark x1="92568" y1="28182" x2="92568" y2="28182"/>
                        <a14:foregroundMark x1="39527" y1="13636" x2="39527" y2="13636"/>
                        <a14:foregroundMark x1="46622" y1="38182" x2="46622" y2="38182"/>
                        <a14:foregroundMark x1="42905" y1="68182" x2="42905" y2="68182"/>
                        <a14:foregroundMark x1="86486" y1="77273" x2="86486" y2="77273"/>
                        <a14:foregroundMark x1="91216" y1="77273" x2="91216" y2="77273"/>
                        <a14:foregroundMark x1="68243" y1="77273" x2="68243" y2="77273"/>
                        <a14:foregroundMark x1="72973" y1="77273" x2="72973" y2="77273"/>
                        <a14:foregroundMark x1="57095" y1="73636" x2="57095" y2="73636"/>
                        <a14:foregroundMark x1="65541" y1="70000" x2="65541" y2="70000"/>
                        <a14:foregroundMark x1="87162" y1="77273" x2="87162" y2="77273"/>
                        <a14:foregroundMark x1="97635" y1="79091" x2="97635" y2="79091"/>
                        <a14:foregroundMark x1="86486" y1="64545" x2="86486" y2="64545"/>
                        <a14:foregroundMark x1="92568" y1="66364" x2="92568" y2="66364"/>
                        <a14:foregroundMark x1="56419" y1="82727" x2="56419" y2="82727"/>
                        <a14:foregroundMark x1="52703" y1="68182" x2="52703" y2="68182"/>
                        <a14:foregroundMark x1="49324" y1="62727" x2="49324" y2="62727"/>
                        <a14:foregroundMark x1="50000" y1="64545" x2="50000" y2="64545"/>
                        <a14:foregroundMark x1="49324" y1="56364" x2="49324" y2="56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4" y="97466"/>
            <a:ext cx="2088654" cy="77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9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reative workplace with yellow notebooks and alarm clock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9"/>
          <a:stretch/>
        </p:blipFill>
        <p:spPr bwMode="auto">
          <a:xfrm flipH="1" flipV="1">
            <a:off x="-30816" y="-1"/>
            <a:ext cx="9169534" cy="729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-191523"/>
            <a:ext cx="7772400" cy="1163286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EED412"/>
                </a:solidFill>
              </a:rPr>
              <a:t>             SPREMEMBE – VPIS V SŠ</a:t>
            </a:r>
            <a:endParaRPr lang="sl-SI" sz="4000" b="1" dirty="0">
              <a:solidFill>
                <a:srgbClr val="EED412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35075" y="971763"/>
            <a:ext cx="9103644" cy="6057637"/>
          </a:xfrm>
        </p:spPr>
        <p:txBody>
          <a:bodyPr>
            <a:normAutofit fontScale="40000" lnSpcReduction="20000"/>
          </a:bodyPr>
          <a:lstStyle/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</a:rPr>
              <a:t>            </a:t>
            </a:r>
            <a:r>
              <a:rPr lang="sl-SI" sz="6700" b="1" dirty="0" smtClean="0">
                <a:solidFill>
                  <a:schemeClr val="bg1">
                    <a:lumMod val="50000"/>
                  </a:schemeClr>
                </a:solidFill>
              </a:rPr>
              <a:t>PRENOSI PRIJAV </a:t>
            </a:r>
            <a:endParaRPr lang="sl-SI" sz="67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r>
              <a:rPr lang="sl-SI" sz="7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Prenosi prijav so možni do 16. 6. 2020.</a:t>
            </a:r>
          </a:p>
          <a:p>
            <a:pPr algn="l">
              <a:lnSpc>
                <a:spcPct val="150000"/>
              </a:lnSpc>
            </a:pPr>
            <a:r>
              <a:rPr lang="sl-SI" sz="36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Neomejeno prenašate prijave za vpis v vse programe, tudi v tiste, kjer je število prijav večje od števila razpisanih mest. </a:t>
            </a:r>
          </a:p>
          <a:p>
            <a:pPr algn="l">
              <a:lnSpc>
                <a:spcPct val="150000"/>
              </a:lnSpc>
            </a:pPr>
            <a:r>
              <a:rPr lang="sl-SI" sz="7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Postopek prenosa prijav zaradi izrednih razmer poteka na daljavo</a:t>
            </a:r>
            <a:r>
              <a:rPr lang="sl-SI" sz="7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.</a:t>
            </a:r>
            <a:r>
              <a:rPr lang="sl-SI" sz="7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sl-SI" sz="70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Skupaj s starši izpolnite obrazec: Vloga za prenos prijave.</a:t>
            </a:r>
          </a:p>
          <a:p>
            <a:pPr algn="l">
              <a:lnSpc>
                <a:spcPct val="150000"/>
              </a:lnSpc>
            </a:pPr>
            <a:r>
              <a:rPr lang="sl-SI" sz="7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Obrazec </a:t>
            </a:r>
            <a:r>
              <a:rPr lang="sl-SI" sz="7000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skenirajte</a:t>
            </a:r>
            <a:r>
              <a:rPr lang="sl-SI" sz="7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ali fotografirajte in pošljite na srednjo šolo na kateri je vaša trenutna prijavnica za vpis v SŠ program </a:t>
            </a:r>
            <a:r>
              <a:rPr lang="sl-SI" sz="5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(preverite e poštni naslov, lahko pa ga pošljete tudi po navadni pošti). Iz te srednje šole bodo, na osnovi vaše vloge, poslali v šolo ali program, ki ga boste navedli na vlogi.</a:t>
            </a:r>
          </a:p>
          <a:p>
            <a:pPr algn="l">
              <a:lnSpc>
                <a:spcPct val="150000"/>
              </a:lnSpc>
            </a:pPr>
            <a:r>
              <a:rPr lang="sl-SI" sz="5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Za več informacij in pomoč lahko tudi pokličete šolske svetovalne službe na srednjih šolah ali </a:t>
            </a:r>
          </a:p>
          <a:p>
            <a:pPr algn="l">
              <a:lnSpc>
                <a:spcPct val="150000"/>
              </a:lnSpc>
            </a:pPr>
            <a:r>
              <a:rPr lang="sl-SI" sz="5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03/ 839 15 84.</a:t>
            </a:r>
          </a:p>
          <a:p>
            <a:pPr algn="l">
              <a:lnSpc>
                <a:spcPct val="150000"/>
              </a:lnSpc>
            </a:pPr>
            <a:endParaRPr lang="sl-SI" sz="3600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897" y="0"/>
            <a:ext cx="1458821" cy="9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" b="45000" l="38265" r="642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16" r="32492" b="50000"/>
          <a:stretch/>
        </p:blipFill>
        <p:spPr bwMode="auto">
          <a:xfrm rot="14589149">
            <a:off x="36760" y="1054587"/>
            <a:ext cx="4735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8182" l="1351" r="100000">
                        <a14:foregroundMark x1="27027" y1="36364" x2="27027" y2="36364"/>
                        <a14:foregroundMark x1="27703" y1="56364" x2="27703" y2="56364"/>
                        <a14:foregroundMark x1="36824" y1="58182" x2="36824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4324" y1="58182" x2="24324" y2="58182"/>
                        <a14:foregroundMark x1="19257" y1="58182" x2="19257" y2="58182"/>
                        <a14:foregroundMark x1="11486" y1="58182" x2="11486" y2="58182"/>
                        <a14:foregroundMark x1="25676" y1="79091" x2="25676" y2="79091"/>
                        <a14:foregroundMark x1="37500" y1="38182" x2="37500" y2="38182"/>
                        <a14:foregroundMark x1="33108" y1="36364" x2="33108" y2="36364"/>
                        <a14:foregroundMark x1="36824" y1="22727" x2="36824" y2="22727"/>
                        <a14:foregroundMark x1="42230" y1="58182" x2="42230" y2="58182"/>
                        <a14:foregroundMark x1="52027" y1="56364" x2="52027" y2="56364"/>
                        <a14:foregroundMark x1="47973" y1="47273" x2="47973" y2="47273"/>
                        <a14:foregroundMark x1="66216" y1="47273" x2="66216" y2="47273"/>
                        <a14:foregroundMark x1="72973" y1="56364" x2="72973" y2="56364"/>
                        <a14:foregroundMark x1="77365" y1="73636" x2="77365" y2="73636"/>
                        <a14:foregroundMark x1="92568" y1="28182" x2="92568" y2="28182"/>
                        <a14:foregroundMark x1="39527" y1="13636" x2="39527" y2="13636"/>
                        <a14:foregroundMark x1="46622" y1="38182" x2="46622" y2="38182"/>
                        <a14:foregroundMark x1="42905" y1="68182" x2="42905" y2="68182"/>
                        <a14:foregroundMark x1="86486" y1="77273" x2="86486" y2="77273"/>
                        <a14:foregroundMark x1="91216" y1="77273" x2="91216" y2="77273"/>
                        <a14:foregroundMark x1="68243" y1="77273" x2="68243" y2="77273"/>
                        <a14:foregroundMark x1="72973" y1="77273" x2="72973" y2="77273"/>
                        <a14:foregroundMark x1="57095" y1="73636" x2="57095" y2="73636"/>
                        <a14:foregroundMark x1="65541" y1="70000" x2="65541" y2="70000"/>
                        <a14:foregroundMark x1="87162" y1="77273" x2="87162" y2="77273"/>
                        <a14:foregroundMark x1="97635" y1="79091" x2="97635" y2="79091"/>
                        <a14:foregroundMark x1="86486" y1="64545" x2="86486" y2="64545"/>
                        <a14:foregroundMark x1="92568" y1="66364" x2="92568" y2="66364"/>
                        <a14:foregroundMark x1="56419" y1="82727" x2="56419" y2="82727"/>
                        <a14:foregroundMark x1="52703" y1="68182" x2="52703" y2="68182"/>
                        <a14:foregroundMark x1="49324" y1="62727" x2="49324" y2="62727"/>
                        <a14:foregroundMark x1="50000" y1="64545" x2="50000" y2="64545"/>
                        <a14:foregroundMark x1="49324" y1="56364" x2="49324" y2="56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4" y="97466"/>
            <a:ext cx="2088654" cy="77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5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reative workplace with yellow notebooks and alarm clock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9"/>
          <a:stretch/>
        </p:blipFill>
        <p:spPr bwMode="auto">
          <a:xfrm flipH="1" flipV="1">
            <a:off x="-30816" y="-1"/>
            <a:ext cx="9169534" cy="729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-191523"/>
            <a:ext cx="7772400" cy="1163286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EED412"/>
                </a:solidFill>
              </a:rPr>
              <a:t>             SPREMEMBE – VPIS V SŠ</a:t>
            </a:r>
            <a:endParaRPr lang="sl-SI" sz="4000" b="1" dirty="0">
              <a:solidFill>
                <a:srgbClr val="EED412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395536" y="1020695"/>
            <a:ext cx="8496944" cy="6057637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</a:rPr>
              <a:t>            </a:t>
            </a:r>
            <a:r>
              <a:rPr lang="sl-SI" sz="2800" b="1" dirty="0" smtClean="0">
                <a:solidFill>
                  <a:schemeClr val="bg1">
                    <a:lumMod val="50000"/>
                  </a:schemeClr>
                </a:solidFill>
              </a:rPr>
              <a:t>VPISNI POSTOPEK </a:t>
            </a:r>
            <a:endParaRPr lang="sl-SI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r>
              <a:rPr lang="sl-SI" sz="2000" b="1" u="sng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24. 6. 2020 obveščanje prijavljenih kandidatov o poteku vpisa</a:t>
            </a:r>
          </a:p>
          <a:p>
            <a:pPr algn="l">
              <a:lnSpc>
                <a:spcPct val="150000"/>
              </a:lnSpc>
            </a:pPr>
            <a:r>
              <a:rPr lang="sl-SI" sz="2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(Srednje šole vam bodo poslale vabilo k vpisu na katerem bo pisalo, kdaj se zglasite na šoli in kaj prinesete s seboj.)</a:t>
            </a:r>
          </a:p>
          <a:p>
            <a:pPr algn="l">
              <a:lnSpc>
                <a:spcPct val="150000"/>
              </a:lnSpc>
            </a:pPr>
            <a:endParaRPr lang="sl-SI" sz="2000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algn="l">
              <a:lnSpc>
                <a:spcPct val="150000"/>
              </a:lnSpc>
            </a:pPr>
            <a:r>
              <a:rPr lang="sl-SI" sz="2000" b="1" u="sng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30. 6. – 6. 7. 2020 </a:t>
            </a:r>
            <a:r>
              <a:rPr lang="pl-PL" sz="2000" b="1" u="sng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Izvedba 1. kroga vpisnega postopka </a:t>
            </a:r>
            <a:r>
              <a:rPr lang="sl-SI" sz="2000" b="1" u="sng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po razporedu</a:t>
            </a:r>
            <a:r>
              <a:rPr lang="sl-SI" sz="2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.</a:t>
            </a:r>
          </a:p>
          <a:p>
            <a:pPr algn="l">
              <a:lnSpc>
                <a:spcPct val="150000"/>
              </a:lnSpc>
            </a:pPr>
            <a:endParaRPr lang="sl-SI" sz="2000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algn="l">
              <a:lnSpc>
                <a:spcPct val="150000"/>
              </a:lnSpc>
            </a:pPr>
            <a:r>
              <a:rPr lang="sl-SI" sz="2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Kandidati, ki se prijavijo na šolo oziroma v program brez omejitve vpisa, se po zaključku osnovnošolskega izobraževanja </a:t>
            </a:r>
            <a:r>
              <a:rPr lang="sl-SI" sz="20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ob predložitvi izvirnikov spričeval </a:t>
            </a:r>
            <a:r>
              <a:rPr lang="sl-SI" sz="2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tudi </a:t>
            </a:r>
            <a:r>
              <a:rPr lang="sl-SI" sz="20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vpišejo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897" y="0"/>
            <a:ext cx="1458821" cy="9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" b="45000" l="38265" r="642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16" r="32492" b="50000"/>
          <a:stretch/>
        </p:blipFill>
        <p:spPr bwMode="auto">
          <a:xfrm rot="14589149">
            <a:off x="1347571" y="1375872"/>
            <a:ext cx="4735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8182" l="1351" r="100000">
                        <a14:foregroundMark x1="27027" y1="36364" x2="27027" y2="36364"/>
                        <a14:foregroundMark x1="27703" y1="56364" x2="27703" y2="56364"/>
                        <a14:foregroundMark x1="36824" y1="58182" x2="36824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4324" y1="58182" x2="24324" y2="58182"/>
                        <a14:foregroundMark x1="19257" y1="58182" x2="19257" y2="58182"/>
                        <a14:foregroundMark x1="11486" y1="58182" x2="11486" y2="58182"/>
                        <a14:foregroundMark x1="25676" y1="79091" x2="25676" y2="79091"/>
                        <a14:foregroundMark x1="37500" y1="38182" x2="37500" y2="38182"/>
                        <a14:foregroundMark x1="33108" y1="36364" x2="33108" y2="36364"/>
                        <a14:foregroundMark x1="36824" y1="22727" x2="36824" y2="22727"/>
                        <a14:foregroundMark x1="42230" y1="58182" x2="42230" y2="58182"/>
                        <a14:foregroundMark x1="52027" y1="56364" x2="52027" y2="56364"/>
                        <a14:foregroundMark x1="47973" y1="47273" x2="47973" y2="47273"/>
                        <a14:foregroundMark x1="66216" y1="47273" x2="66216" y2="47273"/>
                        <a14:foregroundMark x1="72973" y1="56364" x2="72973" y2="56364"/>
                        <a14:foregroundMark x1="77365" y1="73636" x2="77365" y2="73636"/>
                        <a14:foregroundMark x1="92568" y1="28182" x2="92568" y2="28182"/>
                        <a14:foregroundMark x1="39527" y1="13636" x2="39527" y2="13636"/>
                        <a14:foregroundMark x1="46622" y1="38182" x2="46622" y2="38182"/>
                        <a14:foregroundMark x1="42905" y1="68182" x2="42905" y2="68182"/>
                        <a14:foregroundMark x1="86486" y1="77273" x2="86486" y2="77273"/>
                        <a14:foregroundMark x1="91216" y1="77273" x2="91216" y2="77273"/>
                        <a14:foregroundMark x1="68243" y1="77273" x2="68243" y2="77273"/>
                        <a14:foregroundMark x1="72973" y1="77273" x2="72973" y2="77273"/>
                        <a14:foregroundMark x1="57095" y1="73636" x2="57095" y2="73636"/>
                        <a14:foregroundMark x1="65541" y1="70000" x2="65541" y2="70000"/>
                        <a14:foregroundMark x1="87162" y1="77273" x2="87162" y2="77273"/>
                        <a14:foregroundMark x1="97635" y1="79091" x2="97635" y2="79091"/>
                        <a14:foregroundMark x1="86486" y1="64545" x2="86486" y2="64545"/>
                        <a14:foregroundMark x1="92568" y1="66364" x2="92568" y2="66364"/>
                        <a14:foregroundMark x1="56419" y1="82727" x2="56419" y2="82727"/>
                        <a14:foregroundMark x1="52703" y1="68182" x2="52703" y2="68182"/>
                        <a14:foregroundMark x1="49324" y1="62727" x2="49324" y2="62727"/>
                        <a14:foregroundMark x1="50000" y1="64545" x2="50000" y2="64545"/>
                        <a14:foregroundMark x1="49324" y1="56364" x2="49324" y2="56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4" y="97466"/>
            <a:ext cx="2088654" cy="77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079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reative workplace with yellow notebooks and alarm clock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9"/>
          <a:stretch/>
        </p:blipFill>
        <p:spPr bwMode="auto">
          <a:xfrm flipH="1" flipV="1">
            <a:off x="-30816" y="-1"/>
            <a:ext cx="9169534" cy="729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-191523"/>
            <a:ext cx="7772400" cy="1163286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EED412"/>
                </a:solidFill>
              </a:rPr>
              <a:t>             SPREMEMBE – VPIS V SŠ</a:t>
            </a:r>
            <a:endParaRPr lang="sl-SI" sz="4000" b="1" dirty="0">
              <a:solidFill>
                <a:srgbClr val="EED412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395536" y="1020695"/>
            <a:ext cx="8496944" cy="6057637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</a:rPr>
              <a:t>              </a:t>
            </a:r>
            <a:r>
              <a:rPr lang="sl-SI" sz="2800" b="1" dirty="0" smtClean="0">
                <a:solidFill>
                  <a:schemeClr val="bg1">
                    <a:lumMod val="50000"/>
                  </a:schemeClr>
                </a:solidFill>
              </a:rPr>
              <a:t>STANJE PRIJAV</a:t>
            </a:r>
            <a:endParaRPr lang="sl-SI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r>
              <a:rPr lang="sl-SI" sz="2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Pregled stanja prijav v srednješolskih programih po vsej Sloveniji in druge informacije o vpisu v srednje šole lahko od 20. 5. 2020, po 16.uri spremljate na spletnih straneh Ministrstva za izobraževanje, znanost in šport. Podatki se redno posodabljajo.</a:t>
            </a:r>
          </a:p>
          <a:p>
            <a:pPr algn="l">
              <a:lnSpc>
                <a:spcPct val="150000"/>
              </a:lnSpc>
            </a:pPr>
            <a:endParaRPr lang="sl-SI" sz="2000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algn="l">
              <a:lnSpc>
                <a:spcPct val="150000"/>
              </a:lnSpc>
            </a:pPr>
            <a:r>
              <a:rPr lang="sl-SI" sz="2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Podatki se bodo dnevno posodabljali. Objave bodo tudi na oglasni deski –posebej bodo izpostavljeni programi v katere ste se vpisali. V primeru, da imate v zvezi s tem vprašanje me pokličite ali mi pišite na elektronski naslov.</a:t>
            </a:r>
          </a:p>
          <a:p>
            <a:pPr algn="l">
              <a:lnSpc>
                <a:spcPct val="150000"/>
              </a:lnSpc>
            </a:pPr>
            <a:endParaRPr lang="sl-SI" sz="20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897" y="0"/>
            <a:ext cx="1458821" cy="9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" b="45000" l="38265" r="642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16" r="32492" b="50000"/>
          <a:stretch/>
        </p:blipFill>
        <p:spPr bwMode="auto">
          <a:xfrm rot="14589149">
            <a:off x="1347571" y="1375872"/>
            <a:ext cx="4735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8182" l="1351" r="100000">
                        <a14:foregroundMark x1="27027" y1="36364" x2="27027" y2="36364"/>
                        <a14:foregroundMark x1="27703" y1="56364" x2="27703" y2="56364"/>
                        <a14:foregroundMark x1="36824" y1="58182" x2="36824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4324" y1="58182" x2="24324" y2="58182"/>
                        <a14:foregroundMark x1="19257" y1="58182" x2="19257" y2="58182"/>
                        <a14:foregroundMark x1="11486" y1="58182" x2="11486" y2="58182"/>
                        <a14:foregroundMark x1="25676" y1="79091" x2="25676" y2="79091"/>
                        <a14:foregroundMark x1="37500" y1="38182" x2="37500" y2="38182"/>
                        <a14:foregroundMark x1="33108" y1="36364" x2="33108" y2="36364"/>
                        <a14:foregroundMark x1="36824" y1="22727" x2="36824" y2="22727"/>
                        <a14:foregroundMark x1="42230" y1="58182" x2="42230" y2="58182"/>
                        <a14:foregroundMark x1="52027" y1="56364" x2="52027" y2="56364"/>
                        <a14:foregroundMark x1="47973" y1="47273" x2="47973" y2="47273"/>
                        <a14:foregroundMark x1="66216" y1="47273" x2="66216" y2="47273"/>
                        <a14:foregroundMark x1="72973" y1="56364" x2="72973" y2="56364"/>
                        <a14:foregroundMark x1="77365" y1="73636" x2="77365" y2="73636"/>
                        <a14:foregroundMark x1="92568" y1="28182" x2="92568" y2="28182"/>
                        <a14:foregroundMark x1="39527" y1="13636" x2="39527" y2="13636"/>
                        <a14:foregroundMark x1="46622" y1="38182" x2="46622" y2="38182"/>
                        <a14:foregroundMark x1="42905" y1="68182" x2="42905" y2="68182"/>
                        <a14:foregroundMark x1="86486" y1="77273" x2="86486" y2="77273"/>
                        <a14:foregroundMark x1="91216" y1="77273" x2="91216" y2="77273"/>
                        <a14:foregroundMark x1="68243" y1="77273" x2="68243" y2="77273"/>
                        <a14:foregroundMark x1="72973" y1="77273" x2="72973" y2="77273"/>
                        <a14:foregroundMark x1="57095" y1="73636" x2="57095" y2="73636"/>
                        <a14:foregroundMark x1="65541" y1="70000" x2="65541" y2="70000"/>
                        <a14:foregroundMark x1="87162" y1="77273" x2="87162" y2="77273"/>
                        <a14:foregroundMark x1="97635" y1="79091" x2="97635" y2="79091"/>
                        <a14:foregroundMark x1="86486" y1="64545" x2="86486" y2="64545"/>
                        <a14:foregroundMark x1="92568" y1="66364" x2="92568" y2="66364"/>
                        <a14:foregroundMark x1="56419" y1="82727" x2="56419" y2="82727"/>
                        <a14:foregroundMark x1="52703" y1="68182" x2="52703" y2="68182"/>
                        <a14:foregroundMark x1="49324" y1="62727" x2="49324" y2="62727"/>
                        <a14:foregroundMark x1="50000" y1="64545" x2="50000" y2="64545"/>
                        <a14:foregroundMark x1="49324" y1="56364" x2="49324" y2="56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4" y="97466"/>
            <a:ext cx="2088654" cy="77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41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reative workplace with yellow notebooks and alarm clock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9"/>
          <a:stretch/>
        </p:blipFill>
        <p:spPr bwMode="auto">
          <a:xfrm flipH="1" flipV="1">
            <a:off x="-30816" y="-1"/>
            <a:ext cx="9169534" cy="729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-191523"/>
            <a:ext cx="7772400" cy="1163286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EED412"/>
                </a:solidFill>
              </a:rPr>
              <a:t>             SPREMEMBE – VPIS V SŠ</a:t>
            </a:r>
            <a:endParaRPr lang="sl-SI" sz="4000" b="1" dirty="0">
              <a:solidFill>
                <a:srgbClr val="EED412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395536" y="1020695"/>
            <a:ext cx="8496944" cy="6057637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</a:rPr>
              <a:t>              OMEJITEV VPISA</a:t>
            </a:r>
            <a:endParaRPr lang="sl-SI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r>
              <a:rPr lang="sl-SI" sz="2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Ob morebitni omejitvi vpisa kandidati izbirajo na podlagi razvrstitve z uporabo </a:t>
            </a:r>
            <a:r>
              <a:rPr lang="sl-SI" sz="2000" b="1" u="sng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točk iz zaključenih ocen obveznih predmetov zadnje triade osnovne </a:t>
            </a:r>
            <a:r>
              <a:rPr lang="sl-SI" sz="2000" b="1" u="sng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šole.</a:t>
            </a:r>
          </a:p>
          <a:p>
            <a:pPr algn="l">
              <a:lnSpc>
                <a:spcPct val="150000"/>
              </a:lnSpc>
            </a:pPr>
            <a:endParaRPr lang="sl-SI" sz="2000" b="1" u="sng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algn="l">
              <a:lnSpc>
                <a:spcPct val="150000"/>
              </a:lnSpc>
            </a:pPr>
            <a:r>
              <a:rPr lang="sl-SI" sz="2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Če se na spodnji meji razvrsti več kandidatov </a:t>
            </a:r>
            <a:r>
              <a:rPr lang="sl-SI" sz="20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z istim številom točk </a:t>
            </a:r>
            <a:r>
              <a:rPr lang="sl-SI" sz="2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iz ocen vseh obveznih predmetov zadnje triade osnovne šole, se izbira med njimi namesto uporabe točk, doseženih na nacionalnem preverjanju znanja, opravi na podlagi uporabe </a:t>
            </a:r>
            <a:r>
              <a:rPr lang="sl-SI" sz="20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seštevka točk, pridobljenih iz zaključnih ocen iz 7., 8. in 9. razreda</a:t>
            </a:r>
            <a:r>
              <a:rPr lang="sl-SI" sz="2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osnovne šole pri predmetih slovenščina (italijanščina oziroma madžarščina kot materni jezik), matematika in prvi tuj jezik. Z učnim uspehom pri teh predmetih lahko kandidat dobi največ 45 točk</a:t>
            </a:r>
          </a:p>
          <a:p>
            <a:pPr algn="l">
              <a:lnSpc>
                <a:spcPct val="150000"/>
              </a:lnSpc>
            </a:pPr>
            <a:endParaRPr lang="sl-SI" sz="2000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897" y="0"/>
            <a:ext cx="1458821" cy="9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" b="45000" l="38265" r="642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16" r="32492" b="50000"/>
          <a:stretch/>
        </p:blipFill>
        <p:spPr bwMode="auto">
          <a:xfrm rot="14589149">
            <a:off x="1347571" y="1375872"/>
            <a:ext cx="4735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8182" l="1351" r="100000">
                        <a14:foregroundMark x1="27027" y1="36364" x2="27027" y2="36364"/>
                        <a14:foregroundMark x1="27703" y1="56364" x2="27703" y2="56364"/>
                        <a14:foregroundMark x1="36824" y1="58182" x2="36824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4324" y1="58182" x2="24324" y2="58182"/>
                        <a14:foregroundMark x1="19257" y1="58182" x2="19257" y2="58182"/>
                        <a14:foregroundMark x1="11486" y1="58182" x2="11486" y2="58182"/>
                        <a14:foregroundMark x1="25676" y1="79091" x2="25676" y2="79091"/>
                        <a14:foregroundMark x1="37500" y1="38182" x2="37500" y2="38182"/>
                        <a14:foregroundMark x1="33108" y1="36364" x2="33108" y2="36364"/>
                        <a14:foregroundMark x1="36824" y1="22727" x2="36824" y2="22727"/>
                        <a14:foregroundMark x1="42230" y1="58182" x2="42230" y2="58182"/>
                        <a14:foregroundMark x1="52027" y1="56364" x2="52027" y2="56364"/>
                        <a14:foregroundMark x1="47973" y1="47273" x2="47973" y2="47273"/>
                        <a14:foregroundMark x1="66216" y1="47273" x2="66216" y2="47273"/>
                        <a14:foregroundMark x1="72973" y1="56364" x2="72973" y2="56364"/>
                        <a14:foregroundMark x1="77365" y1="73636" x2="77365" y2="73636"/>
                        <a14:foregroundMark x1="92568" y1="28182" x2="92568" y2="28182"/>
                        <a14:foregroundMark x1="39527" y1="13636" x2="39527" y2="13636"/>
                        <a14:foregroundMark x1="46622" y1="38182" x2="46622" y2="38182"/>
                        <a14:foregroundMark x1="42905" y1="68182" x2="42905" y2="68182"/>
                        <a14:foregroundMark x1="86486" y1="77273" x2="86486" y2="77273"/>
                        <a14:foregroundMark x1="91216" y1="77273" x2="91216" y2="77273"/>
                        <a14:foregroundMark x1="68243" y1="77273" x2="68243" y2="77273"/>
                        <a14:foregroundMark x1="72973" y1="77273" x2="72973" y2="77273"/>
                        <a14:foregroundMark x1="57095" y1="73636" x2="57095" y2="73636"/>
                        <a14:foregroundMark x1="65541" y1="70000" x2="65541" y2="70000"/>
                        <a14:foregroundMark x1="87162" y1="77273" x2="87162" y2="77273"/>
                        <a14:foregroundMark x1="97635" y1="79091" x2="97635" y2="79091"/>
                        <a14:foregroundMark x1="86486" y1="64545" x2="86486" y2="64545"/>
                        <a14:foregroundMark x1="92568" y1="66364" x2="92568" y2="66364"/>
                        <a14:foregroundMark x1="56419" y1="82727" x2="56419" y2="82727"/>
                        <a14:foregroundMark x1="52703" y1="68182" x2="52703" y2="68182"/>
                        <a14:foregroundMark x1="49324" y1="62727" x2="49324" y2="62727"/>
                        <a14:foregroundMark x1="50000" y1="64545" x2="50000" y2="64545"/>
                        <a14:foregroundMark x1="49324" y1="56364" x2="49324" y2="56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4" y="97466"/>
            <a:ext cx="2088654" cy="77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08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reative workplace with yellow notebooks and alarm clock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9"/>
          <a:stretch/>
        </p:blipFill>
        <p:spPr bwMode="auto">
          <a:xfrm flipH="1" flipV="1">
            <a:off x="-30816" y="-1"/>
            <a:ext cx="9169534" cy="729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-191523"/>
            <a:ext cx="7772400" cy="1163286"/>
          </a:xfrm>
        </p:spPr>
        <p:txBody>
          <a:bodyPr>
            <a:normAutofit/>
          </a:bodyPr>
          <a:lstStyle/>
          <a:p>
            <a:r>
              <a:rPr lang="sl-SI" sz="3600" b="1" dirty="0" smtClean="0">
                <a:solidFill>
                  <a:srgbClr val="EED412"/>
                </a:solidFill>
              </a:rPr>
              <a:t>             SPREMEMBE </a:t>
            </a:r>
            <a:r>
              <a:rPr lang="sl-SI" sz="3600" b="1" dirty="0">
                <a:solidFill>
                  <a:srgbClr val="EED412"/>
                </a:solidFill>
              </a:rPr>
              <a:t>– VPIS V SŠ</a:t>
            </a:r>
            <a:endParaRPr lang="sl-SI" sz="3600" b="1" dirty="0">
              <a:solidFill>
                <a:srgbClr val="EED41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897" y="0"/>
            <a:ext cx="1458821" cy="9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03699">
            <a:off x="1976883" y="1409947"/>
            <a:ext cx="68262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8182" l="1351" r="100000">
                        <a14:foregroundMark x1="27027" y1="36364" x2="27027" y2="36364"/>
                        <a14:foregroundMark x1="27703" y1="56364" x2="27703" y2="56364"/>
                        <a14:foregroundMark x1="36824" y1="58182" x2="36824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4324" y1="58182" x2="24324" y2="58182"/>
                        <a14:foregroundMark x1="19257" y1="58182" x2="19257" y2="58182"/>
                        <a14:foregroundMark x1="11486" y1="58182" x2="11486" y2="58182"/>
                        <a14:foregroundMark x1="25676" y1="79091" x2="25676" y2="79091"/>
                        <a14:foregroundMark x1="37500" y1="38182" x2="37500" y2="38182"/>
                        <a14:foregroundMark x1="33108" y1="36364" x2="33108" y2="36364"/>
                        <a14:foregroundMark x1="36824" y1="22727" x2="36824" y2="22727"/>
                        <a14:foregroundMark x1="42230" y1="58182" x2="42230" y2="58182"/>
                        <a14:foregroundMark x1="52027" y1="56364" x2="52027" y2="56364"/>
                        <a14:foregroundMark x1="47973" y1="47273" x2="47973" y2="47273"/>
                        <a14:foregroundMark x1="66216" y1="47273" x2="66216" y2="47273"/>
                        <a14:foregroundMark x1="72973" y1="56364" x2="72973" y2="56364"/>
                        <a14:foregroundMark x1="77365" y1="73636" x2="77365" y2="73636"/>
                        <a14:foregroundMark x1="92568" y1="28182" x2="92568" y2="28182"/>
                        <a14:foregroundMark x1="39527" y1="13636" x2="39527" y2="13636"/>
                        <a14:foregroundMark x1="46622" y1="38182" x2="46622" y2="38182"/>
                        <a14:foregroundMark x1="42905" y1="68182" x2="42905" y2="68182"/>
                        <a14:foregroundMark x1="86486" y1="77273" x2="86486" y2="77273"/>
                        <a14:foregroundMark x1="91216" y1="77273" x2="91216" y2="77273"/>
                        <a14:foregroundMark x1="68243" y1="77273" x2="68243" y2="77273"/>
                        <a14:foregroundMark x1="72973" y1="77273" x2="72973" y2="77273"/>
                        <a14:foregroundMark x1="57095" y1="73636" x2="57095" y2="73636"/>
                        <a14:foregroundMark x1="65541" y1="70000" x2="65541" y2="70000"/>
                        <a14:foregroundMark x1="87162" y1="77273" x2="87162" y2="77273"/>
                        <a14:foregroundMark x1="97635" y1="79091" x2="97635" y2="79091"/>
                        <a14:foregroundMark x1="86486" y1="64545" x2="86486" y2="64545"/>
                        <a14:foregroundMark x1="92568" y1="66364" x2="92568" y2="66364"/>
                        <a14:foregroundMark x1="56419" y1="82727" x2="56419" y2="82727"/>
                        <a14:foregroundMark x1="52703" y1="68182" x2="52703" y2="68182"/>
                        <a14:foregroundMark x1="49324" y1="62727" x2="49324" y2="62727"/>
                        <a14:foregroundMark x1="50000" y1="64545" x2="50000" y2="64545"/>
                        <a14:foregroundMark x1="49324" y1="56364" x2="49324" y2="56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4" y="97466"/>
            <a:ext cx="2088654" cy="77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dnaslov 5"/>
          <p:cNvSpPr>
            <a:spLocks noGrp="1"/>
          </p:cNvSpPr>
          <p:nvPr>
            <p:ph type="subTitle" idx="1"/>
          </p:nvPr>
        </p:nvSpPr>
        <p:spPr>
          <a:xfrm>
            <a:off x="318231" y="5633864"/>
            <a:ext cx="8502241" cy="1224136"/>
          </a:xfrm>
        </p:spPr>
        <p:txBody>
          <a:bodyPr>
            <a:normAutofit/>
          </a:bodyPr>
          <a:lstStyle/>
          <a:p>
            <a:endParaRPr lang="sl-SI" dirty="0" smtClean="0"/>
          </a:p>
          <a:p>
            <a:r>
              <a:rPr lang="sl-SI" sz="2400" dirty="0" smtClean="0">
                <a:solidFill>
                  <a:srgbClr val="FF0000"/>
                </a:solidFill>
                <a:latin typeface="Arial Narrow" pitchFamily="34" charset="0"/>
              </a:rPr>
              <a:t>Do 24. 6 . 2020 vsi prejmete vabilo na vpis iz SŠ na katero ste se vpisali!</a:t>
            </a:r>
            <a:endParaRPr lang="sl-SI" sz="2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295215"/>
              </p:ext>
            </p:extLst>
          </p:nvPr>
        </p:nvGraphicFramePr>
        <p:xfrm>
          <a:off x="246129" y="1124744"/>
          <a:ext cx="8615643" cy="4382584"/>
        </p:xfrm>
        <a:graphic>
          <a:graphicData uri="http://schemas.openxmlformats.org/drawingml/2006/table">
            <a:tbl>
              <a:tblPr firstRow="1" firstCol="1" bandRow="1"/>
              <a:tblGrid>
                <a:gridCol w="6479349"/>
                <a:gridCol w="2136294"/>
              </a:tblGrid>
              <a:tr h="54782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sl-SI" sz="1600" i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Arial"/>
                        </a:rPr>
                        <a:t>POMEMBNI </a:t>
                      </a:r>
                      <a:r>
                        <a:rPr lang="sl-SI" sz="1600" i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Arial"/>
                        </a:rPr>
                        <a:t>SPREMENJENI </a:t>
                      </a:r>
                      <a:r>
                        <a:rPr lang="sl-SI" sz="1600" i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Arial"/>
                        </a:rPr>
                        <a:t>DATUMI</a:t>
                      </a:r>
                      <a:endParaRPr lang="sl-SI" sz="1100" b="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5478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sl-SI" sz="1600" i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Arial"/>
                        </a:rPr>
                        <a:t>Prijava za vpis v 1. letnik SŠ </a:t>
                      </a:r>
                      <a:r>
                        <a:rPr lang="sl-SI" sz="1600" i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Arial"/>
                        </a:rPr>
                        <a:t>2020/2021-vaše prijavnice  so bile oddane marca</a:t>
                      </a:r>
                      <a:endParaRPr lang="sl-SI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sl-SI" sz="1600" i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Arial"/>
                        </a:rPr>
                        <a:t>do 11. 5. 2020</a:t>
                      </a:r>
                      <a:endParaRPr lang="sl-SI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sl-SI" sz="1600" i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Arial"/>
                        </a:rPr>
                        <a:t>Javna objava številčnega stanja prijav MIZKŠ – spletna stran</a:t>
                      </a:r>
                      <a:endParaRPr lang="sl-SI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sl-SI" sz="1600" i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Arial"/>
                        </a:rPr>
                        <a:t>20. 5. 2020</a:t>
                      </a:r>
                      <a:endParaRPr lang="sl-SI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sl-SI" sz="1600" i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Arial"/>
                        </a:rPr>
                        <a:t>Opravljanje preizkusov posebnih nadarjenosti, znanja in spretnosti</a:t>
                      </a:r>
                      <a:endParaRPr lang="sl-SI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sl-SI" sz="1600" i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Arial"/>
                        </a:rPr>
                        <a:t>med 1. in 6. 6. 2020</a:t>
                      </a:r>
                      <a:endParaRPr lang="sl-SI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sl-SI" sz="1600" i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Arial"/>
                        </a:rPr>
                        <a:t>Posredovanje potrdil o opravljenih preizkusih</a:t>
                      </a:r>
                      <a:endParaRPr lang="sl-SI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sl-SI" sz="1600" i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Arial"/>
                        </a:rPr>
                        <a:t>10. 6. 2020</a:t>
                      </a:r>
                      <a:endParaRPr lang="sl-SI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sl-SI" sz="1600" b="1" i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Arial"/>
                        </a:rPr>
                        <a:t>Morebitni prenosi prijav za vpis v SŠ</a:t>
                      </a:r>
                      <a:endParaRPr lang="sl-SI" sz="16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sl-SI" sz="1600" b="1" i="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  <a:cs typeface="Arial"/>
                        </a:rPr>
                        <a:t>16. 6. 2020 do 14. ure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sl-SI" sz="1600" i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Arial"/>
                        </a:rPr>
                        <a:t>Javna objava omejitev vpisa v SŠ</a:t>
                      </a:r>
                      <a:endParaRPr lang="sl-SI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sl-SI" sz="1600" i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Arial"/>
                        </a:rPr>
                        <a:t>26. 6. 2020 do 16. ure</a:t>
                      </a:r>
                      <a:endParaRPr lang="sl-SI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8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sl-SI" sz="1600" i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Arial"/>
                        </a:rPr>
                        <a:t>Izvedba 1. kroga vpisnega postopka (učenci dobijo povabilo šole na dom)</a:t>
                      </a:r>
                      <a:endParaRPr lang="sl-SI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sl-SI" sz="1600" i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Arial"/>
                        </a:rPr>
                        <a:t>30. 6. – 6. 7. 2020</a:t>
                      </a:r>
                      <a:endParaRPr lang="sl-SI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60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reative workplace with yellow notebooks and alarm clock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9"/>
          <a:stretch/>
        </p:blipFill>
        <p:spPr bwMode="auto">
          <a:xfrm flipH="1" flipV="1">
            <a:off x="-30816" y="-1"/>
            <a:ext cx="9169534" cy="729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2289" y="-191523"/>
            <a:ext cx="7772400" cy="1163286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EED412"/>
                </a:solidFill>
              </a:rPr>
              <a:t>POVEZAVE!</a:t>
            </a:r>
            <a:endParaRPr lang="sl-SI" sz="4000" b="1" dirty="0">
              <a:solidFill>
                <a:srgbClr val="EED412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688915" y="1241376"/>
            <a:ext cx="7730071" cy="5616624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Vloga za prenos prijave </a:t>
            </a:r>
          </a:p>
          <a:p>
            <a:pPr algn="l">
              <a:lnSpc>
                <a:spcPct val="150000"/>
              </a:lnSpc>
            </a:pPr>
            <a:r>
              <a:rPr lang="sl-SI" sz="2400" dirty="0" smtClean="0">
                <a:latin typeface="Arial Narrow" pitchFamily="34" charset="0"/>
                <a:hlinkClick r:id="rId3"/>
              </a:rPr>
              <a:t> </a:t>
            </a:r>
            <a:r>
              <a:rPr lang="sl-SI" sz="1800" dirty="0">
                <a:latin typeface="Arial Narrow" pitchFamily="34" charset="0"/>
                <a:hlinkClick r:id="rId3"/>
              </a:rPr>
              <a:t>https://www.gov.si/assets/ministrstva/MIZS/Dokumenti/Srednja-sola/Razpis-2020-21/Izjava-za-prenos-prijave.pdf</a:t>
            </a: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Naslovi šolskih svetovalnih delavk</a:t>
            </a:r>
          </a:p>
          <a:p>
            <a:pPr algn="l">
              <a:lnSpc>
                <a:spcPct val="150000"/>
              </a:lnSpc>
            </a:pPr>
            <a:r>
              <a:rPr lang="sl-SI" sz="2000" dirty="0">
                <a:latin typeface="Arial Narrow" pitchFamily="34" charset="0"/>
                <a:hlinkClick r:id="rId4"/>
              </a:rPr>
              <a:t>https://www.gov.si/teme/vpis-v-srednjo-solo/</a:t>
            </a:r>
            <a:endParaRPr lang="sl-SI" sz="19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STANJE PRIJAV</a:t>
            </a:r>
          </a:p>
          <a:p>
            <a:pPr algn="l">
              <a:lnSpc>
                <a:spcPct val="150000"/>
              </a:lnSpc>
            </a:pPr>
            <a:r>
              <a:rPr lang="sl-SI" sz="2000" dirty="0">
                <a:latin typeface="Arial Narrow" pitchFamily="34" charset="0"/>
                <a:hlinkClick r:id="rId4"/>
              </a:rPr>
              <a:t>https://www.gov.si/teme/vpis-v-srednjo-solo/</a:t>
            </a:r>
            <a:endParaRPr lang="sl-SI" sz="21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Rokovnik</a:t>
            </a:r>
          </a:p>
          <a:p>
            <a:pPr algn="l">
              <a:lnSpc>
                <a:spcPct val="150000"/>
              </a:lnSpc>
            </a:pPr>
            <a:r>
              <a:rPr lang="sl-SI" sz="2000" dirty="0">
                <a:latin typeface="Arial Narrow" pitchFamily="34" charset="0"/>
                <a:hlinkClick r:id="rId5"/>
              </a:rPr>
              <a:t>https://</a:t>
            </a:r>
            <a:r>
              <a:rPr lang="sl-SI" sz="2000" dirty="0" smtClean="0">
                <a:latin typeface="Arial Narrow" pitchFamily="34" charset="0"/>
                <a:hlinkClick r:id="rId5"/>
              </a:rPr>
              <a:t>www.gov.si/assets/ministrstva/MIZS/Dokumenti/Srednja-sola/Razpis-2020-21/SKLEP-nov-rokovnik-za-vpis-v-20-21.pdf</a:t>
            </a:r>
            <a:endParaRPr lang="sl-SI" sz="2000" dirty="0" smtClean="0">
              <a:latin typeface="Arial Narrow" pitchFamily="34" charset="0"/>
            </a:endParaRPr>
          </a:p>
          <a:p>
            <a:pPr algn="l">
              <a:lnSpc>
                <a:spcPct val="150000"/>
              </a:lnSpc>
            </a:pPr>
            <a:endParaRPr lang="sl-SI" sz="23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Povzetek rokovnika- </a:t>
            </a:r>
            <a:r>
              <a:rPr lang="sl-SI" sz="23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PRIPET PDF DOKUMENT</a:t>
            </a:r>
            <a:endParaRPr lang="sl-SI" sz="2300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897" y="0"/>
            <a:ext cx="1458821" cy="9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5000" b="45000" l="38265" r="642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16" r="32492" b="50000"/>
          <a:stretch/>
        </p:blipFill>
        <p:spPr bwMode="auto">
          <a:xfrm rot="12202342">
            <a:off x="368158" y="1496204"/>
            <a:ext cx="4735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84778">
            <a:off x="290916" y="3463023"/>
            <a:ext cx="68262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1236">
            <a:off x="199565" y="2321315"/>
            <a:ext cx="68262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15" y="6175375"/>
            <a:ext cx="68262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03699">
            <a:off x="222515" y="4425191"/>
            <a:ext cx="68262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8182" l="1351" r="100000">
                        <a14:foregroundMark x1="27027" y1="36364" x2="27027" y2="36364"/>
                        <a14:foregroundMark x1="27703" y1="56364" x2="27703" y2="56364"/>
                        <a14:foregroundMark x1="36824" y1="58182" x2="36824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4324" y1="58182" x2="24324" y2="58182"/>
                        <a14:foregroundMark x1="19257" y1="58182" x2="19257" y2="58182"/>
                        <a14:foregroundMark x1="11486" y1="58182" x2="11486" y2="58182"/>
                        <a14:foregroundMark x1="25676" y1="79091" x2="25676" y2="79091"/>
                        <a14:foregroundMark x1="37500" y1="38182" x2="37500" y2="38182"/>
                        <a14:foregroundMark x1="33108" y1="36364" x2="33108" y2="36364"/>
                        <a14:foregroundMark x1="36824" y1="22727" x2="36824" y2="22727"/>
                        <a14:foregroundMark x1="42230" y1="58182" x2="42230" y2="58182"/>
                        <a14:foregroundMark x1="52027" y1="56364" x2="52027" y2="56364"/>
                        <a14:foregroundMark x1="47973" y1="47273" x2="47973" y2="47273"/>
                        <a14:foregroundMark x1="66216" y1="47273" x2="66216" y2="47273"/>
                        <a14:foregroundMark x1="72973" y1="56364" x2="72973" y2="56364"/>
                        <a14:foregroundMark x1="77365" y1="73636" x2="77365" y2="73636"/>
                        <a14:foregroundMark x1="92568" y1="28182" x2="92568" y2="28182"/>
                        <a14:foregroundMark x1="39527" y1="13636" x2="39527" y2="13636"/>
                        <a14:foregroundMark x1="46622" y1="38182" x2="46622" y2="38182"/>
                        <a14:foregroundMark x1="42905" y1="68182" x2="42905" y2="68182"/>
                        <a14:foregroundMark x1="86486" y1="77273" x2="86486" y2="77273"/>
                        <a14:foregroundMark x1="91216" y1="77273" x2="91216" y2="77273"/>
                        <a14:foregroundMark x1="68243" y1="77273" x2="68243" y2="77273"/>
                        <a14:foregroundMark x1="72973" y1="77273" x2="72973" y2="77273"/>
                        <a14:foregroundMark x1="57095" y1="73636" x2="57095" y2="73636"/>
                        <a14:foregroundMark x1="65541" y1="70000" x2="65541" y2="70000"/>
                        <a14:foregroundMark x1="87162" y1="77273" x2="87162" y2="77273"/>
                        <a14:foregroundMark x1="97635" y1="79091" x2="97635" y2="79091"/>
                        <a14:foregroundMark x1="86486" y1="64545" x2="86486" y2="64545"/>
                        <a14:foregroundMark x1="92568" y1="66364" x2="92568" y2="66364"/>
                        <a14:foregroundMark x1="56419" y1="82727" x2="56419" y2="82727"/>
                        <a14:foregroundMark x1="52703" y1="68182" x2="52703" y2="68182"/>
                        <a14:foregroundMark x1="49324" y1="62727" x2="49324" y2="62727"/>
                        <a14:foregroundMark x1="50000" y1="64545" x2="50000" y2="64545"/>
                        <a14:foregroundMark x1="49324" y1="56364" x2="49324" y2="56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4" y="97466"/>
            <a:ext cx="2088654" cy="77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630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715</Words>
  <Application>Microsoft Office PowerPoint</Application>
  <PresentationFormat>Diaprojekcija na zaslonu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Officeova tema</vt:lpstr>
      <vt:lpstr>PowerPointova predstavitev</vt:lpstr>
      <vt:lpstr>SPREMEMBE – VPIS V SŠ</vt:lpstr>
      <vt:lpstr>             SPREMEMBE – VPIS V SŠ</vt:lpstr>
      <vt:lpstr>             SPREMEMBE – VPIS V SŠ</vt:lpstr>
      <vt:lpstr>             SPREMEMBE – VPIS V SŠ</vt:lpstr>
      <vt:lpstr>             SPREMEMBE – VPIS V SŠ</vt:lpstr>
      <vt:lpstr>             SPREMEMBE – VPIS V SŠ</vt:lpstr>
      <vt:lpstr>             SPREMEMBE – VPIS V SŠ</vt:lpstr>
      <vt:lpstr>POVEZAVE!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Klara</dc:creator>
  <cp:lastModifiedBy>Klara</cp:lastModifiedBy>
  <cp:revision>19</cp:revision>
  <dcterms:created xsi:type="dcterms:W3CDTF">2020-05-24T18:16:28Z</dcterms:created>
  <dcterms:modified xsi:type="dcterms:W3CDTF">2020-05-25T19:43:02Z</dcterms:modified>
</cp:coreProperties>
</file>